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57" r:id="rId9"/>
    <p:sldId id="265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38020"/>
    <a:srgbClr val="2A495F"/>
    <a:srgbClr val="FF00FF"/>
    <a:srgbClr val="00FF00"/>
    <a:srgbClr val="1976D2"/>
    <a:srgbClr val="4CAF50"/>
    <a:srgbClr val="FFC107"/>
    <a:srgbClr val="042433"/>
    <a:srgbClr val="FAA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B48CB-EE05-A1FE-884B-1CC5BDB1B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1AE31C-C373-4C8D-E30F-1207C2FE8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A009-439C-1DC0-D68A-93730BA9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8F9EEB-B0F8-37E7-3A2F-39485593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87EE3-6BDC-98FC-ACFE-7599B06B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88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375A3-2903-5C71-5241-6FD06564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EB1F5B-5B9D-3F69-4A09-7AF64BD86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EE184E-27E3-F80D-B5CF-43FB5B0C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6395E-88A0-96F9-B220-252C4FF1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0BBE13-76CE-92AD-D7EA-CB6C237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0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4E1B39-1DFD-B2D9-8105-FAB7D4D49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A1C72E-DD84-BAEA-B4A9-0680AB968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CB742-98C5-2562-1D70-EE0D805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0CBCAF-C28E-5D50-3D8D-7EEA2DEE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E403F-B6FC-F4FB-CE28-C6F9BEB8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84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CC208-C0B1-F818-5637-D14A4EC3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CCB47C-CAC0-6EBE-201B-12B750A89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6D27E-49C5-A832-A533-A7144A65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E0A2C-BC64-4390-A282-98B390D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F9ABB5-78E6-0A82-2328-EF95BC8A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63E42-12E4-23D1-9B2A-8C1D17E0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B31A28-80F2-085D-BD9A-0895CBE1F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99B65-2008-45A9-264E-C0A7F4C8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20159C-7E3E-F5D3-BD0A-691EBD93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6F4FCC-38F4-2EAA-149F-E487134C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95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75643-C00C-2869-B078-6490F99E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E60DA-3081-6A45-CDC5-977B52C6B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239A0C-D4C7-585F-7E64-EA56246F4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E81AC4-141C-3EE9-A5CE-4BA712AB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8382A2-34A3-D098-FE7F-AE5068C4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F8555D-4975-2906-C0E4-9D54BFAE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3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603E0-4640-7E11-572D-DCDD21A9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6ECC1A-07EB-7F95-FF63-2B9C402B0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83F85B-1C91-DA04-994A-AE7366C20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DAD971-0793-6007-4E2C-6598F2E2C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94E52B-54F6-F7BF-ABF6-E377EB85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2C0E7C-241A-4C2C-56FC-13D7B987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B27FF5-9F87-B1CB-ABFD-5535BE61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9CEE5B-463D-5763-A30B-0CD5D4F8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57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D5532-1D1A-8E58-2835-910F361D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4A3602-7773-2D0A-1AC3-E35840DE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444AA1-C1C2-6EEC-D8B1-00B48B54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165CE0-B52B-97F7-5A58-4C40990A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30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8EE2FD-F0F5-A0CA-18FE-D00236BC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276B86-C651-CE0C-D5AB-7266CE6A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893F0B-67A2-82AF-959B-D262B66C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5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E5B79-E115-E15E-F42E-EE8D4E2E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AF3FC-4C20-6645-6CC0-EADECDB6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21E47A-128B-8418-1FCC-0309F18F7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A9D9F7-C551-15EA-37A1-0FB8C045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5B2CE5-4BAF-8CFB-0D8F-1D12EAAA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F46B16-3A7D-718C-971A-BF1B5240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41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9DF2F-7A31-CEAF-1EB2-FA49AB7C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29C444-E578-C0B0-9E8C-F3BC571C9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835B62-C4C2-FE19-3215-F844D7564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BE97BB-F61D-493B-E724-6F879A23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EAA728-0FBA-01C6-9260-4DD0E0DB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E5CB83-25D0-9EB1-DFD1-B96BA8F4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38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C77FD7-347F-4CFC-45CB-562EEB4A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720D51-54E6-50C0-422D-25F0D429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AC39D-5239-88F8-B0D4-CB7F9F3C4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83E37-F004-4651-8A7D-A9BF3ADD7A41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086C1C-7D94-8005-A66C-F22AA2159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35E1C-469E-54FA-C5D5-BAD459FCD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81C31-6276-4332-A774-917C918992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5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hyperlink" Target="http://www.marca.com/" TargetMode="External"/><Relationship Id="rId2" Type="http://schemas.openxmlformats.org/officeDocument/2006/relationships/image" Target="../media/image13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4D75A0F7-3608-1B41-384B-D729510CE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00" b="96800" l="1500" r="98125">
                        <a14:foregroundMark x1="11750" y1="31800" x2="11750" y2="31800"/>
                        <a14:foregroundMark x1="15250" y1="32400" x2="15250" y2="32400"/>
                        <a14:foregroundMark x1="15125" y1="27800" x2="15125" y2="27800"/>
                        <a14:foregroundMark x1="16500" y1="29200" x2="16500" y2="29200"/>
                        <a14:foregroundMark x1="21000" y1="31400" x2="21000" y2="31400"/>
                        <a14:foregroundMark x1="24000" y1="30400" x2="24000" y2="30400"/>
                        <a14:foregroundMark x1="26625" y1="32200" x2="26625" y2="32200"/>
                        <a14:foregroundMark x1="28750" y1="33600" x2="28750" y2="33600"/>
                        <a14:foregroundMark x1="35375" y1="32800" x2="35375" y2="32800"/>
                        <a14:foregroundMark x1="38500" y1="31000" x2="38500" y2="31000"/>
                        <a14:foregroundMark x1="40625" y1="32000" x2="40625" y2="32000"/>
                        <a14:foregroundMark x1="44125" y1="32200" x2="44125" y2="32200"/>
                        <a14:foregroundMark x1="40750" y1="27000" x2="40750" y2="27000"/>
                        <a14:foregroundMark x1="47750" y1="33200" x2="47750" y2="33200"/>
                        <a14:foregroundMark x1="51250" y1="33000" x2="51250" y2="33000"/>
                        <a14:foregroundMark x1="45625" y1="43200" x2="45625" y2="43200"/>
                        <a14:foregroundMark x1="59500" y1="51600" x2="59500" y2="51600"/>
                        <a14:foregroundMark x1="58625" y1="50800" x2="58625" y2="50800"/>
                        <a14:foregroundMark x1="13875" y1="56000" x2="13875" y2="56000"/>
                        <a14:foregroundMark x1="66375" y1="51600" x2="66375" y2="51600"/>
                        <a14:foregroundMark x1="67875" y1="51600" x2="67875" y2="51600"/>
                        <a14:foregroundMark x1="67875" y1="51600" x2="67875" y2="51600"/>
                        <a14:foregroundMark x1="78500" y1="52200" x2="78500" y2="52200"/>
                        <a14:foregroundMark x1="57625" y1="56400" x2="57625" y2="56400"/>
                        <a14:foregroundMark x1="15750" y1="70200" x2="15750" y2="70200"/>
                        <a14:foregroundMark x1="8500" y1="67400" x2="8500" y2="67400"/>
                        <a14:foregroundMark x1="16250" y1="71400" x2="16250" y2="71400"/>
                        <a14:foregroundMark x1="17375" y1="71400" x2="22500" y2="74200"/>
                        <a14:foregroundMark x1="22500" y1="74200" x2="22125" y2="74400"/>
                        <a14:foregroundMark x1="6625" y1="67000" x2="9750" y2="69200"/>
                        <a14:foregroundMark x1="8875" y1="71200" x2="9000" y2="65200"/>
                        <a14:foregroundMark x1="83750" y1="22200" x2="83750" y2="22200"/>
                        <a14:foregroundMark x1="83375" y1="7400" x2="83375" y2="7400"/>
                        <a14:foregroundMark x1="83750" y1="38600" x2="83750" y2="38600"/>
                        <a14:foregroundMark x1="83750" y1="51800" x2="83750" y2="51800"/>
                        <a14:foregroundMark x1="84375" y1="68200" x2="84375" y2="68200"/>
                        <a14:foregroundMark x1="83375" y1="82200" x2="83375" y2="82200"/>
                        <a14:foregroundMark x1="75875" y1="51000" x2="75875" y2="51000"/>
                        <a14:foregroundMark x1="71375" y1="51600" x2="77500" y2="51600"/>
                        <a14:foregroundMark x1="56625" y1="51000" x2="57000" y2="51000"/>
                        <a14:foregroundMark x1="57250" y1="51000" x2="57625" y2="51000"/>
                        <a14:foregroundMark x1="56125" y1="51600" x2="56125" y2="51600"/>
                        <a14:foregroundMark x1="13000" y1="55800" x2="14250" y2="55800"/>
                        <a14:foregroundMark x1="1875" y1="87600" x2="50750" y2="94200"/>
                        <a14:foregroundMark x1="50750" y1="94200" x2="92250" y2="92400"/>
                        <a14:foregroundMark x1="2125" y1="98200" x2="79875" y2="95200"/>
                        <a14:foregroundMark x1="79875" y1="95200" x2="98125" y2="95200"/>
                        <a14:foregroundMark x1="875" y1="88600" x2="1500" y2="96200"/>
                        <a14:foregroundMark x1="1500" y1="96200" x2="1750" y2="96800"/>
                        <a14:foregroundMark x1="15250" y1="27400" x2="15250" y2="27400"/>
                        <a14:foregroundMark x1="33250" y1="32400" x2="33250" y2="32400"/>
                        <a14:foregroundMark x1="27125" y1="43600" x2="27125" y2="43600"/>
                        <a14:foregroundMark x1="28875" y1="43000" x2="28875" y2="43000"/>
                        <a14:foregroundMark x1="30625" y1="43600" x2="30625" y2="43600"/>
                        <a14:foregroundMark x1="34125" y1="41000" x2="34125" y2="41000"/>
                        <a14:foregroundMark x1="41625" y1="43200" x2="41625" y2="43200"/>
                        <a14:foregroundMark x1="11250" y1="41400" x2="11250" y2="41400"/>
                        <a14:foregroundMark x1="15750" y1="44200" x2="15750" y2="44200"/>
                        <a14:foregroundMark x1="18250" y1="42000" x2="18250" y2="42000"/>
                        <a14:foregroundMark x1="22375" y1="43400" x2="22375" y2="43400"/>
                        <a14:foregroundMark x1="13375" y1="51600" x2="13375" y2="51600"/>
                        <a14:foregroundMark x1="64250" y1="52000" x2="64250" y2="52000"/>
                        <a14:foregroundMark x1="37375" y1="50200" x2="37375" y2="50200"/>
                        <a14:foregroundMark x1="60625" y1="51400" x2="62750" y2="51400"/>
                        <a14:foregroundMark x1="16500" y1="49600" x2="16500" y2="49600"/>
                        <a14:foregroundMark x1="83625" y1="19800" x2="84375" y2="22600"/>
                        <a14:foregroundMark x1="83750" y1="36800" x2="83875" y2="40600"/>
                        <a14:foregroundMark x1="84000" y1="51600" x2="83375" y2="55600"/>
                        <a14:foregroundMark x1="83625" y1="66800" x2="84125" y2="70400"/>
                        <a14:foregroundMark x1="84375" y1="8200" x2="85875" y2="8000"/>
                        <a14:foregroundMark x1="21250" y1="51600" x2="22875" y2="51600"/>
                        <a14:foregroundMark x1="33137" y1="51800" x2="34375" y2="51800"/>
                        <a14:foregroundMark x1="29841" y1="51800" x2="32637" y2="51800"/>
                        <a14:foregroundMark x1="24250" y1="51800" x2="28591" y2="51800"/>
                        <a14:foregroundMark x1="34375" y1="51800" x2="35125" y2="51600"/>
                        <a14:foregroundMark x1="33750" y1="56000" x2="34750" y2="56000"/>
                        <a14:foregroundMark x1="33125" y1="54000" x2="33125" y2="54000"/>
                        <a14:foregroundMark x1="34375" y1="54400" x2="34375" y2="54400"/>
                        <a14:foregroundMark x1="30375" y1="53800" x2="30375" y2="53800"/>
                        <a14:foregroundMark x1="22000" y1="55600" x2="23125" y2="55600"/>
                        <a14:foregroundMark x1="15500" y1="54400" x2="15500" y2="54400"/>
                        <a14:foregroundMark x1="37625" y1="55800" x2="38375" y2="55800"/>
                        <a14:foregroundMark x1="38625" y1="54200" x2="38625" y2="54200"/>
                        <a14:foregroundMark x1="41250" y1="54200" x2="41250" y2="54200"/>
                        <a14:foregroundMark x1="44875" y1="55800" x2="44875" y2="55800"/>
                        <a14:foregroundMark x1="50125" y1="54200" x2="50125" y2="54200"/>
                        <a14:foregroundMark x1="49125" y1="52000" x2="49125" y2="52000"/>
                        <a14:backgroundMark x1="54000" y1="39400" x2="54000" y2="39400"/>
                        <a14:backgroundMark x1="49125" y1="39200" x2="49125" y2="39200"/>
                        <a14:backgroundMark x1="40625" y1="37400" x2="40625" y2="37400"/>
                        <a14:backgroundMark x1="20875" y1="36600" x2="20875" y2="36600"/>
                        <a14:backgroundMark x1="20875" y1="36600" x2="20875" y2="36600"/>
                        <a14:backgroundMark x1="15125" y1="36600" x2="28000" y2="36600"/>
                        <a14:backgroundMark x1="17875" y1="53800" x2="17875" y2="53800"/>
                        <a14:backgroundMark x1="37125" y1="53200" x2="37125" y2="53200"/>
                        <a14:backgroundMark x1="48125" y1="53600" x2="48125" y2="53600"/>
                        <a14:backgroundMark x1="53500" y1="53600" x2="53500" y2="53600"/>
                        <a14:backgroundMark x1="40375" y1="53400" x2="40375" y2="53400"/>
                        <a14:backgroundMark x1="29000" y1="53600" x2="29000" y2="53600"/>
                        <a14:backgroundMark x1="27875" y1="53600" x2="29125" y2="53600"/>
                        <a14:backgroundMark x1="32000" y1="53400" x2="32500" y2="53400"/>
                        <a14:backgroundMark x1="33875" y1="53600" x2="33875" y2="5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0" y="-1"/>
            <a:ext cx="12188952" cy="685501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2095CD4C-7463-84D9-4479-E50AFFC98E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0" y="2986"/>
            <a:ext cx="12188950" cy="685501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0223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9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4A36A-BFCB-5A91-58F4-0B25A768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2AC431-02A1-27C2-CB86-61E311C569B7}"/>
              </a:ext>
            </a:extLst>
          </p:cNvPr>
          <p:cNvSpPr txBox="1"/>
          <p:nvPr/>
        </p:nvSpPr>
        <p:spPr>
          <a:xfrm>
            <a:off x="-1" y="194259"/>
            <a:ext cx="1219199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 b="1">
                <a:solidFill>
                  <a:schemeClr val="bg1"/>
                </a:solidFill>
                <a:latin typeface="Good Times Rg" panose="020B0605020000020001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recuerda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440EB3-14BE-A950-ACE3-B82AB64B900D}"/>
              </a:ext>
            </a:extLst>
          </p:cNvPr>
          <p:cNvSpPr txBox="1"/>
          <p:nvPr/>
        </p:nvSpPr>
        <p:spPr>
          <a:xfrm>
            <a:off x="711198" y="1371535"/>
            <a:ext cx="11074400" cy="499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Blip>
                <a:blip r:embed="rId2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Te van a entrar,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 ten un protocolo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Blip>
                <a:blip r:embed="rId2"/>
              </a:buBlip>
              <a:tabLst/>
              <a:defRPr/>
            </a:pPr>
            <a:r>
              <a:rPr lang="es-ES" baseline="0" dirty="0">
                <a:solidFill>
                  <a:prstClr val="white"/>
                </a:solidFill>
                <a:latin typeface="Good Times Rg" panose="020B0605020000020001" pitchFamily="34" charset="0"/>
              </a:rPr>
              <a:t>No</a:t>
            </a:r>
            <a:r>
              <a:rPr lang="es-ES" dirty="0">
                <a:solidFill>
                  <a:prstClr val="white"/>
                </a:solidFill>
                <a:latin typeface="Good Times Rg" panose="020B0605020000020001" pitchFamily="34" charset="0"/>
              </a:rPr>
              <a:t> te dejes secuestrar (no te cases con nadie)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Blip>
                <a:blip r:embed="rId2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La nube,…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 necesita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backup</a:t>
            </a:r>
            <a:endParaRPr kumimoji="0" lang="es-ES" sz="18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d Times Rg" panose="020B0605020000020001" pitchFamily="34" charset="0"/>
              <a:ea typeface="Open Sans" pitchFamily="2" charset="0"/>
              <a:cs typeface="Open Sans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Blip>
                <a:blip r:embed="rId2"/>
              </a:buBlip>
              <a:tabLst/>
              <a:defRPr/>
            </a:pPr>
            <a:r>
              <a:rPr lang="es-ES" baseline="0" dirty="0">
                <a:solidFill>
                  <a:prstClr val="white"/>
                </a:solidFill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El</a:t>
            </a:r>
            <a:r>
              <a:rPr lang="es-ES" dirty="0">
                <a:solidFill>
                  <a:prstClr val="white"/>
                </a:solidFill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 correo electrónico, …necesita </a:t>
            </a:r>
            <a:r>
              <a:rPr lang="es-ES" dirty="0" err="1">
                <a:solidFill>
                  <a:prstClr val="white"/>
                </a:solidFill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backup</a:t>
            </a:r>
            <a:endParaRPr lang="es-ES" dirty="0">
              <a:solidFill>
                <a:prstClr val="white"/>
              </a:solidFill>
              <a:latin typeface="Good Times Rg" panose="020B0605020000020001" pitchFamily="34" charset="0"/>
              <a:ea typeface="Open Sans" pitchFamily="2" charset="0"/>
              <a:cs typeface="Open Sans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Blip>
                <a:blip r:embed="rId2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Distinto vector, distinto acceso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Blip>
                <a:blip r:embed="rId2"/>
              </a:buBlip>
              <a:tabLst/>
              <a:defRPr/>
            </a:pPr>
            <a:r>
              <a:rPr lang="es-ES" dirty="0">
                <a:solidFill>
                  <a:prstClr val="white"/>
                </a:solidFill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LOPD:</a:t>
            </a:r>
          </a:p>
          <a:p>
            <a:pPr marL="742950" lvl="1" indent="-285750">
              <a:lnSpc>
                <a:spcPct val="200000"/>
              </a:lnSpc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Dónde están mis datos</a:t>
            </a:r>
          </a:p>
          <a:p>
            <a:pPr marL="742950" lvl="1" indent="-285750">
              <a:lnSpc>
                <a:spcPct val="200000"/>
              </a:lnSpc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white"/>
                </a:solidFill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Qué puedo saber de mis usuarios / cómo actuar</a:t>
            </a:r>
          </a:p>
          <a:p>
            <a:pPr marL="742950" lvl="1" indent="-285750">
              <a:lnSpc>
                <a:spcPct val="200000"/>
              </a:lnSpc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white"/>
                </a:solidFill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¿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Open Sans" pitchFamily="2" charset="0"/>
                <a:cs typeface="Open Sans" pitchFamily="2" charset="0"/>
              </a:rPr>
              <a:t>Qué hago cuando pase?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9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A754F6FC-4ABA-C9A2-3228-36017C92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" b="651"/>
          <a:stretch/>
        </p:blipFill>
        <p:spPr>
          <a:xfrm rot="16200000">
            <a:off x="-1345947" y="1344999"/>
            <a:ext cx="6858002" cy="416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29AE178-A6CD-5481-01FD-E8CA4826B73C}"/>
              </a:ext>
            </a:extLst>
          </p:cNvPr>
          <p:cNvSpPr/>
          <p:nvPr/>
        </p:nvSpPr>
        <p:spPr>
          <a:xfrm rot="16200000">
            <a:off x="-1345944" y="1344998"/>
            <a:ext cx="6858000" cy="4168002"/>
          </a:xfrm>
          <a:prstGeom prst="rect">
            <a:avLst/>
          </a:prstGeom>
          <a:gradFill flip="none" rotWithShape="1">
            <a:gsLst>
              <a:gs pos="39000">
                <a:srgbClr val="8B92AC">
                  <a:alpha val="7100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71000">
                <a:srgbClr val="222E5E">
                  <a:alpha val="5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15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A47FBA-70FE-71AB-4FA6-51135C473B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27" t="11578" r="11467" b="8477"/>
          <a:stretch/>
        </p:blipFill>
        <p:spPr>
          <a:xfrm>
            <a:off x="-94980" y="-61127"/>
            <a:ext cx="4262036" cy="6919127"/>
          </a:xfrm>
          <a:prstGeom prst="rect">
            <a:avLst/>
          </a:prstGeom>
        </p:spPr>
      </p:pic>
      <p:pic>
        <p:nvPicPr>
          <p:cNvPr id="20" name="Imagen 19" descr="Imagen que contiene objeto, dibujo, reloj&#10;&#10;Descripción generada automáticamente">
            <a:extLst>
              <a:ext uri="{FF2B5EF4-FFF2-40B4-BE49-F238E27FC236}">
                <a16:creationId xmlns:a16="http://schemas.microsoft.com/office/drawing/2014/main" id="{A2F7C7F3-4DD9-7DBC-946F-9A3658398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4"/>
          <a:stretch/>
        </p:blipFill>
        <p:spPr>
          <a:xfrm>
            <a:off x="-94980" y="-61127"/>
            <a:ext cx="4004922" cy="94940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4AA01BD-B5CF-C46F-1983-D0B7ED140480}"/>
              </a:ext>
            </a:extLst>
          </p:cNvPr>
          <p:cNvSpPr txBox="1"/>
          <p:nvPr/>
        </p:nvSpPr>
        <p:spPr>
          <a:xfrm>
            <a:off x="1120544" y="713853"/>
            <a:ext cx="3320400" cy="326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52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Especialistas en Ciberseguridad</a:t>
            </a:r>
          </a:p>
        </p:txBody>
      </p:sp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191D6C22-81B4-0997-6296-1AC41BEB7798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3853"/>
            <a:ext cx="1280929" cy="1710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654D98B-D1FE-DB62-1A71-4FE3C4A9797B}"/>
              </a:ext>
            </a:extLst>
          </p:cNvPr>
          <p:cNvCxnSpPr>
            <a:cxnSpLocks/>
          </p:cNvCxnSpPr>
          <p:nvPr/>
        </p:nvCxnSpPr>
        <p:spPr>
          <a:xfrm>
            <a:off x="4664927" y="567763"/>
            <a:ext cx="287501" cy="0"/>
          </a:xfrm>
          <a:prstGeom prst="line">
            <a:avLst/>
          </a:prstGeom>
          <a:ln w="292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9207C926-8537-4FCE-4D02-D5211AB112DB}"/>
              </a:ext>
            </a:extLst>
          </p:cNvPr>
          <p:cNvSpPr>
            <a:spLocks noChangeAspect="1"/>
          </p:cNvSpPr>
          <p:nvPr/>
        </p:nvSpPr>
        <p:spPr>
          <a:xfrm>
            <a:off x="5047852" y="3603263"/>
            <a:ext cx="1584000" cy="158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A7D6C94-6FEF-05D7-A800-8A2EA3C348CE}"/>
              </a:ext>
            </a:extLst>
          </p:cNvPr>
          <p:cNvSpPr>
            <a:spLocks noChangeAspect="1"/>
          </p:cNvSpPr>
          <p:nvPr/>
        </p:nvSpPr>
        <p:spPr>
          <a:xfrm>
            <a:off x="7327697" y="3603263"/>
            <a:ext cx="1582000" cy="158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Una persona sonriendo&#10;&#10;Descripción generada automáticamente">
            <a:extLst>
              <a:ext uri="{FF2B5EF4-FFF2-40B4-BE49-F238E27FC236}">
                <a16:creationId xmlns:a16="http://schemas.microsoft.com/office/drawing/2014/main" id="{845E5CEE-D0D8-5CFE-5CD6-4D97F04971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5" t="2885" r="1925" b="2376"/>
          <a:stretch/>
        </p:blipFill>
        <p:spPr>
          <a:xfrm>
            <a:off x="5054520" y="3590200"/>
            <a:ext cx="1556906" cy="167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F8773DC-9C80-931F-15AB-CFE26489953F}"/>
              </a:ext>
            </a:extLst>
          </p:cNvPr>
          <p:cNvSpPr txBox="1"/>
          <p:nvPr/>
        </p:nvSpPr>
        <p:spPr>
          <a:xfrm>
            <a:off x="4614939" y="5281009"/>
            <a:ext cx="241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CEO &amp; </a:t>
            </a:r>
            <a:r>
              <a:rPr lang="es-E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Founder</a:t>
            </a:r>
            <a:endParaRPr lang="es-ES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01D068-75F2-A76A-0088-46D2539C868C}"/>
              </a:ext>
            </a:extLst>
          </p:cNvPr>
          <p:cNvSpPr txBox="1"/>
          <p:nvPr/>
        </p:nvSpPr>
        <p:spPr>
          <a:xfrm>
            <a:off x="4839629" y="5643906"/>
            <a:ext cx="200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María José Valero Sancho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F51725-E14E-C9DD-FCC7-363628F4679A}"/>
              </a:ext>
            </a:extLst>
          </p:cNvPr>
          <p:cNvSpPr txBox="1"/>
          <p:nvPr/>
        </p:nvSpPr>
        <p:spPr>
          <a:xfrm>
            <a:off x="7038680" y="5281009"/>
            <a:ext cx="219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CTO &amp; </a:t>
            </a:r>
            <a:r>
              <a:rPr lang="es-E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Founder</a:t>
            </a:r>
            <a:endParaRPr lang="es-ES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CE9DD0-4657-9E4C-7B49-9839AE26B089}"/>
              </a:ext>
            </a:extLst>
          </p:cNvPr>
          <p:cNvSpPr txBox="1"/>
          <p:nvPr/>
        </p:nvSpPr>
        <p:spPr>
          <a:xfrm>
            <a:off x="7135056" y="5643906"/>
            <a:ext cx="200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Fco. Javier Fernández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D90E16E-FC2E-A3BB-1B3C-5F1656D090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9" t="4275" r="22517" b="45972"/>
          <a:stretch/>
        </p:blipFill>
        <p:spPr>
          <a:xfrm>
            <a:off x="7307271" y="3562102"/>
            <a:ext cx="1705844" cy="1705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F0F94F8-48FC-0682-4D5D-63AA7FAC7E87}"/>
              </a:ext>
            </a:extLst>
          </p:cNvPr>
          <p:cNvSpPr txBox="1"/>
          <p:nvPr/>
        </p:nvSpPr>
        <p:spPr>
          <a:xfrm>
            <a:off x="5200009" y="244597"/>
            <a:ext cx="36670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Good Times Rg" panose="020B0605020000020001" pitchFamily="34" charset="0"/>
              </a:rPr>
              <a:t>contexto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B0444AE-80E0-DFFA-44AB-B7609D0E90EA}"/>
              </a:ext>
            </a:extLst>
          </p:cNvPr>
          <p:cNvCxnSpPr>
            <a:cxnSpLocks/>
          </p:cNvCxnSpPr>
          <p:nvPr/>
        </p:nvCxnSpPr>
        <p:spPr>
          <a:xfrm>
            <a:off x="4148328" y="-5610"/>
            <a:ext cx="18727" cy="6850622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2A65C0E-F3E5-BB1D-82ED-D8DB0C29892E}"/>
              </a:ext>
            </a:extLst>
          </p:cNvPr>
          <p:cNvSpPr txBox="1"/>
          <p:nvPr/>
        </p:nvSpPr>
        <p:spPr>
          <a:xfrm>
            <a:off x="5881473" y="1275907"/>
            <a:ext cx="4869712" cy="1281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Experiencias previas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Serendipia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Creación de la Startup</a:t>
            </a:r>
          </a:p>
        </p:txBody>
      </p:sp>
    </p:spTree>
    <p:extLst>
      <p:ext uri="{BB962C8B-B14F-4D97-AF65-F5344CB8AC3E}">
        <p14:creationId xmlns:p14="http://schemas.microsoft.com/office/powerpoint/2010/main" val="277347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9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50E25FF-C932-E803-5E0F-F6133719CE9A}"/>
              </a:ext>
            </a:extLst>
          </p:cNvPr>
          <p:cNvSpPr txBox="1"/>
          <p:nvPr/>
        </p:nvSpPr>
        <p:spPr>
          <a:xfrm>
            <a:off x="0" y="222824"/>
            <a:ext cx="121919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 b="1">
                <a:solidFill>
                  <a:schemeClr val="bg1"/>
                </a:solidFill>
                <a:latin typeface="Good Times Rg" panose="020B0605020000020001" pitchFamily="34" charset="0"/>
              </a:defRPr>
            </a:lvl1pPr>
          </a:lstStyle>
          <a:p>
            <a:pPr algn="ctr"/>
            <a:r>
              <a:rPr lang="es-ES" dirty="0"/>
              <a:t>¿EMPRENDIMIENTO Y CIBERSEGURIDAD?</a:t>
            </a:r>
          </a:p>
        </p:txBody>
      </p:sp>
      <p:pic>
        <p:nvPicPr>
          <p:cNvPr id="6" name="Imagen 5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62DEA645-C051-8BEF-9433-04BE746A7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5781" y1="43934" x2="70313" y2="40874"/>
                        <a14:foregroundMark x1="70313" y1="40874" x2="73516" y2="47650"/>
                        <a14:foregroundMark x1="73516" y1="47650" x2="73594" y2="48306"/>
                        <a14:foregroundMark x1="69609" y1="32240" x2="68906" y2="35191"/>
                        <a14:foregroundMark x1="70234" y1="31694" x2="70234" y2="31694"/>
                        <a14:foregroundMark x1="68672" y1="44262" x2="68672" y2="44262"/>
                        <a14:foregroundMark x1="68672" y1="44262" x2="68672" y2="44262"/>
                        <a14:foregroundMark x1="68672" y1="45902" x2="68672" y2="47213"/>
                        <a14:foregroundMark x1="62187" y1="55956" x2="64844" y2="55956"/>
                        <a14:foregroundMark x1="70000" y1="65027" x2="70000" y2="65902"/>
                        <a14:foregroundMark x1="70000" y1="59672" x2="70000" y2="65027"/>
                        <a14:backgroundMark x1="64297" y1="54208" x2="64297" y2="54208"/>
                        <a14:backgroundMark x1="73594" y1="54426" x2="73594" y2="54426"/>
                        <a14:backgroundMark x1="68125" y1="65027" x2="68125" y2="65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1153" r="16769" b="9463"/>
          <a:stretch/>
        </p:blipFill>
        <p:spPr>
          <a:xfrm>
            <a:off x="457200" y="1447800"/>
            <a:ext cx="4698999" cy="4698999"/>
          </a:xfrm>
          <a:prstGeom prst="rect">
            <a:avLst/>
          </a:prstGeom>
        </p:spPr>
      </p:pic>
      <p:pic>
        <p:nvPicPr>
          <p:cNvPr id="8" name="Imagen 7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93144D55-ECEB-FA33-D226-E22100C22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3" y="1234015"/>
            <a:ext cx="3316499" cy="24511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6242BE9-8FBB-ADB6-5BB2-6900183DE6EC}"/>
              </a:ext>
            </a:extLst>
          </p:cNvPr>
          <p:cNvSpPr txBox="1"/>
          <p:nvPr/>
        </p:nvSpPr>
        <p:spPr>
          <a:xfrm>
            <a:off x="5422900" y="4128824"/>
            <a:ext cx="6565900" cy="242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PROTEGER A LOS USUARIOS Y SUS DATOS</a:t>
            </a:r>
          </a:p>
          <a:p>
            <a:pPr>
              <a:buClr>
                <a:schemeClr val="bg1"/>
              </a:buClr>
            </a:pPr>
            <a:endParaRPr lang="es-ES" sz="12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PROTEGER EL CORE DE NUESTRO NEGOCIO O NUESTRO PRODUCTO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s-ES" sz="12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¿EL HOSTING, EL MAIL, LAS APLICACIONES (</a:t>
            </a:r>
            <a:r>
              <a:rPr lang="es-ES" dirty="0" err="1">
                <a:solidFill>
                  <a:schemeClr val="bg1"/>
                </a:solidFill>
                <a:latin typeface="Good Times Rg" panose="020B0605020000020001" pitchFamily="34" charset="0"/>
              </a:rPr>
              <a:t>erp</a:t>
            </a: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Good Times Rg" panose="020B0605020000020001" pitchFamily="34" charset="0"/>
              </a:rPr>
              <a:t>SCM,cmr</a:t>
            </a: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31978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9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F62B87-154E-DFDC-BD40-FD50A380A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9CF44B1-FB0F-9211-5E79-8F437C015002}"/>
              </a:ext>
            </a:extLst>
          </p:cNvPr>
          <p:cNvSpPr txBox="1"/>
          <p:nvPr/>
        </p:nvSpPr>
        <p:spPr>
          <a:xfrm>
            <a:off x="0" y="184917"/>
            <a:ext cx="121919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 b="1">
                <a:solidFill>
                  <a:schemeClr val="bg1"/>
                </a:solidFill>
                <a:latin typeface="Good Times Rg" panose="020B0605020000020001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PONIENDO EL FOCO EN EL INVERSOR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EED45D-60AF-759C-36BC-6BA3568ED792}"/>
              </a:ext>
            </a:extLst>
          </p:cNvPr>
          <p:cNvSpPr txBox="1"/>
          <p:nvPr/>
        </p:nvSpPr>
        <p:spPr>
          <a:xfrm>
            <a:off x="222422" y="3406548"/>
            <a:ext cx="11763632" cy="345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Good Times Rg" panose="020B0605020000020001" pitchFamily="34" charset="0"/>
              </a:defRPr>
            </a:lvl1pPr>
          </a:lstStyle>
          <a:p>
            <a:pPr marL="0" indent="0">
              <a:buNone/>
            </a:pPr>
            <a:r>
              <a:rPr lang="es-ES" sz="32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Cumplimiento normativo y regulatorio:</a:t>
            </a:r>
          </a:p>
          <a:p>
            <a:pPr marL="0" indent="0">
              <a:buNone/>
            </a:pPr>
            <a:endParaRPr lang="es-ES" sz="16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 algn="ctr"/>
            <a:r>
              <a:rPr lang="es-ES" sz="3200" dirty="0"/>
              <a:t>Responsabilidad legal y fiduciaria</a:t>
            </a:r>
          </a:p>
          <a:p>
            <a:pPr algn="ctr"/>
            <a:r>
              <a:rPr lang="es-ES" sz="2800" dirty="0"/>
              <a:t>impacto económico</a:t>
            </a:r>
          </a:p>
          <a:p>
            <a:pPr algn="ctr"/>
            <a:r>
              <a:rPr lang="es-ES" dirty="0"/>
              <a:t>Impacto reputacional</a:t>
            </a:r>
          </a:p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D800A4B-39F9-8CB8-5DC8-5CC316F57D73}"/>
              </a:ext>
            </a:extLst>
          </p:cNvPr>
          <p:cNvSpPr txBox="1"/>
          <p:nvPr/>
        </p:nvSpPr>
        <p:spPr>
          <a:xfrm>
            <a:off x="876299" y="1136134"/>
            <a:ext cx="10439400" cy="169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</a:t>
            </a:r>
            <a:r>
              <a:rPr lang="es-ES" sz="2400" b="1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os riesgos legales derivados de incidentes de seguridad cibernética han pasado a ser una preocupación clave para  inversores y consejos de dirección</a:t>
            </a:r>
            <a:endParaRPr lang="es-ES" sz="2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9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2FAC9-E6B8-CAD6-8941-599D93717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302C5F-49B7-C0CB-0DEC-F0C81895E2B2}"/>
              </a:ext>
            </a:extLst>
          </p:cNvPr>
          <p:cNvSpPr txBox="1"/>
          <p:nvPr/>
        </p:nvSpPr>
        <p:spPr>
          <a:xfrm>
            <a:off x="0" y="184917"/>
            <a:ext cx="121919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 b="1">
                <a:solidFill>
                  <a:schemeClr val="bg1"/>
                </a:solidFill>
                <a:latin typeface="Good Times Rg" panose="020B0605020000020001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PONIÉNDO EL FOCO EN EL INVERSOR</a:t>
            </a:r>
          </a:p>
        </p:txBody>
      </p:sp>
      <p:pic>
        <p:nvPicPr>
          <p:cNvPr id="3" name="Imagen 2" descr="Un dibujo de un perro&#10;&#10;El contenido generado por IA puede ser incorrecto.">
            <a:extLst>
              <a:ext uri="{FF2B5EF4-FFF2-40B4-BE49-F238E27FC236}">
                <a16:creationId xmlns:a16="http://schemas.microsoft.com/office/drawing/2014/main" id="{32A309BF-410D-4FC3-3866-20DD6E5DA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0" b="94750" l="10000" r="90000">
                        <a14:foregroundMark x1="49950" y1="9200" x2="49950" y2="9200"/>
                        <a14:foregroundMark x1="70500" y1="6300" x2="70500" y2="6300"/>
                        <a14:foregroundMark x1="71200" y1="9750" x2="71200" y2="9750"/>
                        <a14:foregroundMark x1="68700" y1="16400" x2="68700" y2="16400"/>
                        <a14:foregroundMark x1="67950" y1="18000" x2="67950" y2="18000"/>
                        <a14:foregroundMark x1="75700" y1="15500" x2="75700" y2="15500"/>
                        <a14:foregroundMark x1="75000" y1="20000" x2="75000" y2="20000"/>
                        <a14:foregroundMark x1="70100" y1="11550" x2="70100" y2="11550"/>
                        <a14:foregroundMark x1="30500" y1="11900" x2="30500" y2="11900"/>
                        <a14:foregroundMark x1="31400" y1="8100" x2="31400" y2="8100"/>
                        <a14:foregroundMark x1="26600" y1="6900" x2="26600" y2="6900"/>
                        <a14:foregroundMark x1="26050" y1="6200" x2="26050" y2="6200"/>
                        <a14:foregroundMark x1="25750" y1="5850" x2="25750" y2="5850"/>
                        <a14:foregroundMark x1="33200" y1="15000" x2="33550" y2="15050"/>
                        <a14:foregroundMark x1="21850" y1="13350" x2="21850" y2="13350"/>
                        <a14:foregroundMark x1="25100" y1="15600" x2="23250" y2="14350"/>
                        <a14:foregroundMark x1="19850" y1="12250" x2="19850" y2="12250"/>
                        <a14:foregroundMark x1="28900" y1="18600" x2="28900" y2="18600"/>
                        <a14:foregroundMark x1="31450" y1="18800" x2="31450" y2="18800"/>
                        <a14:foregroundMark x1="30750" y1="16500" x2="30750" y2="16500"/>
                        <a14:foregroundMark x1="25050" y1="19350" x2="25050" y2="19350"/>
                        <a14:foregroundMark x1="73400" y1="7350" x2="73400" y2="7350"/>
                        <a14:foregroundMark x1="76650" y1="9600" x2="76650" y2="9600"/>
                        <a14:foregroundMark x1="80550" y1="12100" x2="80550" y2="12100"/>
                        <a14:foregroundMark x1="67300" y1="14800" x2="67300" y2="14800"/>
                        <a14:foregroundMark x1="71700" y1="18250" x2="71700" y2="18250"/>
                        <a14:foregroundMark x1="70700" y1="18950" x2="70700" y2="18950"/>
                        <a14:foregroundMark x1="74550" y1="6000" x2="74550" y2="6000"/>
                        <a14:foregroundMark x1="20400" y1="32350" x2="24650" y2="36750"/>
                        <a14:foregroundMark x1="26600" y1="38550" x2="28950" y2="41150"/>
                        <a14:foregroundMark x1="16500" y1="28750" x2="16500" y2="28750"/>
                        <a14:foregroundMark x1="15950" y1="28250" x2="15950" y2="28250"/>
                        <a14:foregroundMark x1="16400" y1="35800" x2="27150" y2="42100"/>
                        <a14:foregroundMark x1="35900" y1="42550" x2="35900" y2="42550"/>
                        <a14:foregroundMark x1="26800" y1="45750" x2="26800" y2="45750"/>
                        <a14:foregroundMark x1="33400" y1="47300" x2="33400" y2="47300"/>
                        <a14:foregroundMark x1="33300" y1="52600" x2="33300" y2="52600"/>
                        <a14:foregroundMark x1="35100" y1="51400" x2="35200" y2="51150"/>
                        <a14:foregroundMark x1="35300" y1="51000" x2="35300" y2="51000"/>
                        <a14:foregroundMark x1="34250" y1="48600" x2="36600" y2="52350"/>
                        <a14:foregroundMark x1="61800" y1="45300" x2="63000" y2="46400"/>
                        <a14:foregroundMark x1="66150" y1="48150" x2="66750" y2="46900"/>
                        <a14:foregroundMark x1="62900" y1="52850" x2="68750" y2="53400"/>
                        <a14:foregroundMark x1="75800" y1="46550" x2="75800" y2="46550"/>
                        <a14:foregroundMark x1="69500" y1="42800" x2="69500" y2="42800"/>
                        <a14:foregroundMark x1="72800" y1="39100" x2="75000" y2="37250"/>
                        <a14:foregroundMark x1="71550" y1="40450" x2="72550" y2="39650"/>
                        <a14:foregroundMark x1="71100" y1="40850" x2="71100" y2="40850"/>
                        <a14:foregroundMark x1="83900" y1="28400" x2="84350" y2="27650"/>
                        <a14:foregroundMark x1="45150" y1="89950" x2="52850" y2="91250"/>
                        <a14:foregroundMark x1="50050" y1="94750" x2="50050" y2="94750"/>
                        <a14:foregroundMark x1="76500" y1="40000" x2="79350" y2="38350"/>
                        <a14:foregroundMark x1="82700" y1="36200" x2="82700" y2="36200"/>
                        <a14:foregroundMark x1="73350" y1="41950" x2="73350" y2="41950"/>
                        <a14:foregroundMark x1="72900" y1="42100" x2="72900" y2="4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96" y="2580330"/>
            <a:ext cx="3639655" cy="3639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FF146A4E-9B97-FBFD-E566-45D2A8E62A1D}"/>
              </a:ext>
            </a:extLst>
          </p:cNvPr>
          <p:cNvGrpSpPr/>
          <p:nvPr/>
        </p:nvGrpSpPr>
        <p:grpSpPr>
          <a:xfrm>
            <a:off x="35082" y="1238611"/>
            <a:ext cx="3133668" cy="1710230"/>
            <a:chOff x="35082" y="1238611"/>
            <a:chExt cx="3133668" cy="1710230"/>
          </a:xfrm>
        </p:grpSpPr>
        <p:sp>
          <p:nvSpPr>
            <p:cNvPr id="5" name="Bocadillo: ovalado 4">
              <a:extLst>
                <a:ext uri="{FF2B5EF4-FFF2-40B4-BE49-F238E27FC236}">
                  <a16:creationId xmlns:a16="http://schemas.microsoft.com/office/drawing/2014/main" id="{EC707876-F1D2-6F16-C874-CF61ABF5CE0A}"/>
                </a:ext>
              </a:extLst>
            </p:cNvPr>
            <p:cNvSpPr/>
            <p:nvPr/>
          </p:nvSpPr>
          <p:spPr>
            <a:xfrm rot="5400000">
              <a:off x="789099" y="569190"/>
              <a:ext cx="1710230" cy="3049071"/>
            </a:xfrm>
            <a:prstGeom prst="wedgeEllipseCallout">
              <a:avLst>
                <a:gd name="adj1" fmla="val -89880"/>
                <a:gd name="adj2" fmla="val 51909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97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FA1B61D-3A7C-9C80-158B-972FBCF29DDA}"/>
                </a:ext>
              </a:extLst>
            </p:cNvPr>
            <p:cNvSpPr txBox="1"/>
            <p:nvPr/>
          </p:nvSpPr>
          <p:spPr>
            <a:xfrm>
              <a:off x="35082" y="1471950"/>
              <a:ext cx="313366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¿Cuales son tus… </a:t>
              </a:r>
            </a:p>
            <a:p>
              <a:pPr algn="ctr">
                <a:buNone/>
              </a:pPr>
              <a:r>
                <a:rPr lang="es-ES" sz="1600" b="1" dirty="0">
                  <a:solidFill>
                    <a:srgbClr val="FF00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políticas, protocolos, prácticas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,… </a:t>
              </a:r>
              <a:r>
                <a:rPr lang="es-ES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…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implementadas para </a:t>
              </a:r>
              <a:r>
                <a:rPr lang="es-ES" sz="1600" b="1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proteger datos y sistemas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?</a:t>
              </a:r>
              <a:r>
                <a:rPr lang="es-ES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48A202F2-330B-7AD5-525A-0F3576BC2F00}"/>
              </a:ext>
            </a:extLst>
          </p:cNvPr>
          <p:cNvGrpSpPr/>
          <p:nvPr/>
        </p:nvGrpSpPr>
        <p:grpSpPr>
          <a:xfrm>
            <a:off x="3324488" y="1235738"/>
            <a:ext cx="4651112" cy="1406382"/>
            <a:chOff x="3324488" y="1235738"/>
            <a:chExt cx="4651112" cy="1406382"/>
          </a:xfrm>
        </p:grpSpPr>
        <p:sp>
          <p:nvSpPr>
            <p:cNvPr id="8" name="Bocadillo: rectángulo con esquinas redondeadas 7">
              <a:extLst>
                <a:ext uri="{FF2B5EF4-FFF2-40B4-BE49-F238E27FC236}">
                  <a16:creationId xmlns:a16="http://schemas.microsoft.com/office/drawing/2014/main" id="{C6658AA7-C37F-6D62-E83C-265CAC76DF85}"/>
                </a:ext>
              </a:extLst>
            </p:cNvPr>
            <p:cNvSpPr/>
            <p:nvPr/>
          </p:nvSpPr>
          <p:spPr>
            <a:xfrm>
              <a:off x="3324488" y="1235738"/>
              <a:ext cx="4651112" cy="1406382"/>
            </a:xfrm>
            <a:prstGeom prst="wedgeRoundRectCallout">
              <a:avLst>
                <a:gd name="adj1" fmla="val -22490"/>
                <a:gd name="adj2" fmla="val -79576"/>
                <a:gd name="adj3" fmla="val 16667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97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F2E426F-6715-84D1-E5E5-4ACC1A2A6564}"/>
                </a:ext>
              </a:extLst>
            </p:cNvPr>
            <p:cNvSpPr txBox="1"/>
            <p:nvPr/>
          </p:nvSpPr>
          <p:spPr>
            <a:xfrm>
              <a:off x="3390900" y="1277241"/>
              <a:ext cx="454659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None/>
              </a:pPr>
              <a:r>
                <a:rPr lang="es-ES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¿Tu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startup </a:t>
              </a:r>
              <a:r>
                <a:rPr lang="es-ES" sz="1600" b="1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cumple con 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las </a:t>
              </a:r>
              <a:r>
                <a:rPr lang="es-ES" sz="1600" b="1" dirty="0">
                  <a:solidFill>
                    <a:srgbClr val="FF00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regulaciones y normativas 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de seguridad como… el </a:t>
              </a:r>
              <a:r>
                <a:rPr lang="es-ES" sz="1600" b="1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GDPR, CCPA, HIPAA, etc., 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para asegurar </a:t>
              </a:r>
              <a:r>
                <a:rPr lang="es-ES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que 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no se enfrentará riesgos legales por no cumplir con los </a:t>
              </a:r>
              <a:r>
                <a:rPr lang="es-ES" sz="1600" b="1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estándares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? </a:t>
              </a:r>
              <a:endParaRPr lang="es-ES" sz="16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7A87C15-D68D-9101-25EC-C212FDB673A3}"/>
              </a:ext>
            </a:extLst>
          </p:cNvPr>
          <p:cNvGrpSpPr/>
          <p:nvPr/>
        </p:nvGrpSpPr>
        <p:grpSpPr>
          <a:xfrm>
            <a:off x="8763000" y="1056802"/>
            <a:ext cx="3160770" cy="1976047"/>
            <a:chOff x="8763000" y="1056802"/>
            <a:chExt cx="3160770" cy="1976047"/>
          </a:xfrm>
        </p:grpSpPr>
        <p:sp>
          <p:nvSpPr>
            <p:cNvPr id="10" name="Bocadillo: rectángulo 9">
              <a:extLst>
                <a:ext uri="{FF2B5EF4-FFF2-40B4-BE49-F238E27FC236}">
                  <a16:creationId xmlns:a16="http://schemas.microsoft.com/office/drawing/2014/main" id="{659DCC92-2E03-42F6-4416-F9EDD6F1203B}"/>
                </a:ext>
              </a:extLst>
            </p:cNvPr>
            <p:cNvSpPr/>
            <p:nvPr/>
          </p:nvSpPr>
          <p:spPr>
            <a:xfrm>
              <a:off x="8763000" y="1056802"/>
              <a:ext cx="3160770" cy="1976047"/>
            </a:xfrm>
            <a:prstGeom prst="wedgeRectCallout">
              <a:avLst>
                <a:gd name="adj1" fmla="val 23583"/>
                <a:gd name="adj2" fmla="val -68105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97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D664325-0A48-BE7C-D1FB-1854F44007BD}"/>
                </a:ext>
              </a:extLst>
            </p:cNvPr>
            <p:cNvSpPr txBox="1"/>
            <p:nvPr/>
          </p:nvSpPr>
          <p:spPr>
            <a:xfrm>
              <a:off x="8928100" y="1147102"/>
              <a:ext cx="2902262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¿Cuáles son 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las </a:t>
              </a:r>
              <a:r>
                <a:rPr lang="es-ES" sz="1600" b="1" dirty="0">
                  <a:solidFill>
                    <a:srgbClr val="FF00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medidas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de seguridad </a:t>
              </a:r>
              <a:r>
                <a:rPr lang="es-ES" sz="1600" b="1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implementadas? como…</a:t>
              </a:r>
            </a:p>
            <a:p>
              <a:pPr algn="ctr"/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Firewalls, cifrado, autenticación </a:t>
              </a:r>
              <a:r>
                <a:rPr lang="es-ES" sz="1600" dirty="0" err="1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multi-factor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(MFA),  segregación de datos sensibles,…</a:t>
              </a:r>
              <a:endParaRPr lang="es-ES" sz="16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5FCCF0B1-B0E3-B21C-87F8-7876EAFB6ECE}"/>
              </a:ext>
            </a:extLst>
          </p:cNvPr>
          <p:cNvGrpSpPr/>
          <p:nvPr/>
        </p:nvGrpSpPr>
        <p:grpSpPr>
          <a:xfrm>
            <a:off x="6909971" y="3028738"/>
            <a:ext cx="2368776" cy="1669849"/>
            <a:chOff x="6909971" y="3028738"/>
            <a:chExt cx="2368776" cy="1669849"/>
          </a:xfrm>
        </p:grpSpPr>
        <p:sp>
          <p:nvSpPr>
            <p:cNvPr id="6" name="Bocadillo: ovalado 5">
              <a:extLst>
                <a:ext uri="{FF2B5EF4-FFF2-40B4-BE49-F238E27FC236}">
                  <a16:creationId xmlns:a16="http://schemas.microsoft.com/office/drawing/2014/main" id="{22842BBE-01C9-3C76-302B-7B979D37CBBB}"/>
                </a:ext>
              </a:extLst>
            </p:cNvPr>
            <p:cNvSpPr/>
            <p:nvPr/>
          </p:nvSpPr>
          <p:spPr>
            <a:xfrm rot="5817235">
              <a:off x="7259434" y="2679275"/>
              <a:ext cx="1669849" cy="2368776"/>
            </a:xfrm>
            <a:prstGeom prst="wedgeEllipseCallout">
              <a:avLst>
                <a:gd name="adj1" fmla="val -162536"/>
                <a:gd name="adj2" fmla="val -7818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97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DD863E2-6257-B1BE-0CB6-5E47AB0469E3}"/>
                </a:ext>
              </a:extLst>
            </p:cNvPr>
            <p:cNvSpPr txBox="1"/>
            <p:nvPr/>
          </p:nvSpPr>
          <p:spPr>
            <a:xfrm>
              <a:off x="6962931" y="3438288"/>
              <a:ext cx="22628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tabLst>
                  <a:tab pos="457200" algn="l"/>
                </a:tabLst>
              </a:pPr>
              <a:r>
                <a:rPr lang="es-ES" sz="1600" b="1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¿Tienes un </a:t>
              </a:r>
              <a:r>
                <a:rPr lang="es-ES" sz="1600" b="1">
                  <a:solidFill>
                    <a:srgbClr val="FF00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plan de respuesta </a:t>
              </a:r>
              <a:r>
                <a:rPr lang="es-ES" sz="1600" b="1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ante incidentes?</a:t>
              </a:r>
              <a:endParaRPr lang="es-ES" sz="16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A60847A-265B-CFFC-DC27-D3A30C84DBDF}"/>
              </a:ext>
            </a:extLst>
          </p:cNvPr>
          <p:cNvGrpSpPr/>
          <p:nvPr/>
        </p:nvGrpSpPr>
        <p:grpSpPr>
          <a:xfrm>
            <a:off x="6786998" y="5030508"/>
            <a:ext cx="3009900" cy="1435616"/>
            <a:chOff x="6786998" y="5030508"/>
            <a:chExt cx="3009900" cy="1435616"/>
          </a:xfrm>
        </p:grpSpPr>
        <p:sp>
          <p:nvSpPr>
            <p:cNvPr id="13" name="Bocadillo: rectángulo 12">
              <a:extLst>
                <a:ext uri="{FF2B5EF4-FFF2-40B4-BE49-F238E27FC236}">
                  <a16:creationId xmlns:a16="http://schemas.microsoft.com/office/drawing/2014/main" id="{811745C9-C419-87C8-9529-1C499E26B0F1}"/>
                </a:ext>
              </a:extLst>
            </p:cNvPr>
            <p:cNvSpPr/>
            <p:nvPr/>
          </p:nvSpPr>
          <p:spPr>
            <a:xfrm>
              <a:off x="6817597" y="5030508"/>
              <a:ext cx="2948703" cy="1435616"/>
            </a:xfrm>
            <a:prstGeom prst="wedgeRectCallout">
              <a:avLst>
                <a:gd name="adj1" fmla="val 22779"/>
                <a:gd name="adj2" fmla="val 67585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97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D274BA08-9F64-5C52-3F71-7DAFD3CB0E5E}"/>
                </a:ext>
              </a:extLst>
            </p:cNvPr>
            <p:cNvSpPr txBox="1"/>
            <p:nvPr/>
          </p:nvSpPr>
          <p:spPr>
            <a:xfrm>
              <a:off x="6786998" y="5172289"/>
              <a:ext cx="30099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lvl="0" algn="ctr">
                <a:tabLst>
                  <a:tab pos="457200" algn="l"/>
                </a:tabLst>
                <a:defRPr sz="1600" b="1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</a:lstStyle>
            <a:p>
              <a:pPr algn="just"/>
              <a:r>
                <a:rPr lang="es-ES" dirty="0"/>
                <a:t>¿Cómo </a:t>
              </a:r>
              <a:r>
                <a:rPr lang="es-ES" dirty="0">
                  <a:solidFill>
                    <a:srgbClr val="FF0000"/>
                  </a:solidFill>
                </a:rPr>
                <a:t>manejas</a:t>
              </a:r>
              <a:r>
                <a:rPr lang="es-ES" dirty="0"/>
                <a:t> los </a:t>
              </a:r>
              <a:r>
                <a:rPr lang="es-ES" dirty="0">
                  <a:solidFill>
                    <a:srgbClr val="FF0000"/>
                  </a:solidFill>
                </a:rPr>
                <a:t>riesgos de terceros</a:t>
              </a:r>
              <a:r>
                <a:rPr lang="es-ES" dirty="0"/>
                <a:t>? </a:t>
              </a:r>
            </a:p>
            <a:p>
              <a:pPr algn="just"/>
              <a:endParaRPr lang="es-ES" dirty="0"/>
            </a:p>
            <a:p>
              <a:r>
                <a:rPr lang="es-ES" dirty="0"/>
                <a:t>(proveedores, socios, etc.)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8781A61C-B89B-21CD-2270-FD9129AC58DF}"/>
              </a:ext>
            </a:extLst>
          </p:cNvPr>
          <p:cNvGrpSpPr/>
          <p:nvPr/>
        </p:nvGrpSpPr>
        <p:grpSpPr>
          <a:xfrm>
            <a:off x="9756565" y="3462742"/>
            <a:ext cx="2197803" cy="2912658"/>
            <a:chOff x="9756565" y="3462742"/>
            <a:chExt cx="2197803" cy="2912658"/>
          </a:xfrm>
        </p:grpSpPr>
        <p:sp>
          <p:nvSpPr>
            <p:cNvPr id="11" name="Bocadillo: rectángulo con esquinas redondeadas 10">
              <a:extLst>
                <a:ext uri="{FF2B5EF4-FFF2-40B4-BE49-F238E27FC236}">
                  <a16:creationId xmlns:a16="http://schemas.microsoft.com/office/drawing/2014/main" id="{327332B5-68EF-4E22-6606-0D16C0A0DC5F}"/>
                </a:ext>
              </a:extLst>
            </p:cNvPr>
            <p:cNvSpPr/>
            <p:nvPr/>
          </p:nvSpPr>
          <p:spPr>
            <a:xfrm>
              <a:off x="9867900" y="3462742"/>
              <a:ext cx="2055870" cy="2912658"/>
            </a:xfrm>
            <a:prstGeom prst="wedgeRoundRectCallout">
              <a:avLst>
                <a:gd name="adj1" fmla="val 57851"/>
                <a:gd name="adj2" fmla="val -24907"/>
                <a:gd name="adj3" fmla="val 16667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97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34380426-7BCB-A458-0084-05B7274D7502}"/>
                </a:ext>
              </a:extLst>
            </p:cNvPr>
            <p:cNvSpPr txBox="1"/>
            <p:nvPr/>
          </p:nvSpPr>
          <p:spPr>
            <a:xfrm>
              <a:off x="9867900" y="3662421"/>
              <a:ext cx="20864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tabLst>
                  <a:tab pos="457200" algn="l"/>
                </a:tabLst>
              </a:pPr>
              <a:r>
                <a:rPr lang="es-ES" sz="18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¿</a:t>
              </a:r>
              <a:r>
                <a:rPr lang="es-ES" sz="1800" b="1" dirty="0">
                  <a:solidFill>
                    <a:srgbClr val="FF00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controles</a:t>
              </a:r>
              <a:r>
                <a:rPr lang="es-ES" sz="18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de seguridad implementados?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FFD03D60-5828-9229-9E2E-90B4DA4D047B}"/>
                </a:ext>
              </a:extLst>
            </p:cNvPr>
            <p:cNvSpPr txBox="1"/>
            <p:nvPr/>
          </p:nvSpPr>
          <p:spPr>
            <a:xfrm>
              <a:off x="9756565" y="4727532"/>
              <a:ext cx="2073797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8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¿Realizas </a:t>
              </a:r>
              <a:r>
                <a:rPr lang="es-ES" sz="1800" b="1" dirty="0">
                  <a:solidFill>
                    <a:srgbClr val="FF00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auditorías</a:t>
              </a:r>
              <a:r>
                <a:rPr lang="es-ES" sz="18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de seguridad o </a:t>
              </a:r>
              <a:r>
                <a:rPr lang="es-ES" sz="1800" b="1" dirty="0">
                  <a:solidFill>
                    <a:srgbClr val="FF00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pruebas de penetración</a:t>
              </a:r>
              <a:r>
                <a:rPr lang="es-ES" sz="18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?</a:t>
              </a:r>
              <a:endParaRPr lang="es-ES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2417C7BF-D36F-BE37-5AF2-825E4E807102}"/>
              </a:ext>
            </a:extLst>
          </p:cNvPr>
          <p:cNvGrpSpPr/>
          <p:nvPr/>
        </p:nvGrpSpPr>
        <p:grpSpPr>
          <a:xfrm>
            <a:off x="69546" y="4706879"/>
            <a:ext cx="4438954" cy="2008037"/>
            <a:chOff x="102422" y="4727534"/>
            <a:chExt cx="4438954" cy="2008037"/>
          </a:xfrm>
        </p:grpSpPr>
        <p:sp>
          <p:nvSpPr>
            <p:cNvPr id="12" name="Bocadillo: ovalado 11">
              <a:extLst>
                <a:ext uri="{FF2B5EF4-FFF2-40B4-BE49-F238E27FC236}">
                  <a16:creationId xmlns:a16="http://schemas.microsoft.com/office/drawing/2014/main" id="{CACDAF72-913D-FD43-54A9-0D7DE867C9A2}"/>
                </a:ext>
              </a:extLst>
            </p:cNvPr>
            <p:cNvSpPr/>
            <p:nvPr/>
          </p:nvSpPr>
          <p:spPr>
            <a:xfrm rot="5400000">
              <a:off x="1317880" y="3512076"/>
              <a:ext cx="2008037" cy="4438954"/>
            </a:xfrm>
            <a:prstGeom prst="wedgeEllipseCallout">
              <a:avLst>
                <a:gd name="adj1" fmla="val 46759"/>
                <a:gd name="adj2" fmla="val -51295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97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F18C2344-8B1D-2622-3817-E74D94B0D3C6}"/>
                </a:ext>
              </a:extLst>
            </p:cNvPr>
            <p:cNvSpPr txBox="1"/>
            <p:nvPr/>
          </p:nvSpPr>
          <p:spPr>
            <a:xfrm>
              <a:off x="443494" y="5072616"/>
              <a:ext cx="376294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tabLst>
                  <a:tab pos="457200" algn="l"/>
                </a:tabLst>
              </a:pP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¿Estás preparado para cumplir con los </a:t>
              </a:r>
              <a:r>
                <a:rPr lang="es-ES" sz="1600" b="1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requisitos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de ciberseguridad de los clientes (</a:t>
              </a:r>
              <a:r>
                <a:rPr lang="es-ES" sz="1600" b="1" dirty="0">
                  <a:solidFill>
                    <a:srgbClr val="FF00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B2B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)? ¿Tienes un enfoque de seguridad en el </a:t>
              </a:r>
              <a:r>
                <a:rPr lang="es-ES" sz="1600" b="1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ciclo de vida 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del software (</a:t>
              </a:r>
              <a:r>
                <a:rPr lang="es-ES" sz="1600" b="1" dirty="0" err="1">
                  <a:solidFill>
                    <a:srgbClr val="FF00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DevSecOps</a:t>
              </a:r>
              <a:r>
                <a:rPr lang="es-ES" sz="1600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)?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1204276F-AEFD-8E52-BCEB-D9B36E9B6479}"/>
              </a:ext>
            </a:extLst>
          </p:cNvPr>
          <p:cNvGrpSpPr/>
          <p:nvPr/>
        </p:nvGrpSpPr>
        <p:grpSpPr>
          <a:xfrm>
            <a:off x="838441" y="3194576"/>
            <a:ext cx="3174518" cy="1146030"/>
            <a:chOff x="838441" y="3194576"/>
            <a:chExt cx="3174518" cy="1146030"/>
          </a:xfrm>
        </p:grpSpPr>
        <p:sp>
          <p:nvSpPr>
            <p:cNvPr id="7" name="Bocadillo: rectángulo con esquinas redondeadas 6">
              <a:extLst>
                <a:ext uri="{FF2B5EF4-FFF2-40B4-BE49-F238E27FC236}">
                  <a16:creationId xmlns:a16="http://schemas.microsoft.com/office/drawing/2014/main" id="{EB69D5CC-009B-D66E-DA1C-53AEB627EBC0}"/>
                </a:ext>
              </a:extLst>
            </p:cNvPr>
            <p:cNvSpPr/>
            <p:nvPr/>
          </p:nvSpPr>
          <p:spPr>
            <a:xfrm>
              <a:off x="838441" y="3194576"/>
              <a:ext cx="3174518" cy="1146030"/>
            </a:xfrm>
            <a:prstGeom prst="wedgeRoundRectCallout">
              <a:avLst>
                <a:gd name="adj1" fmla="val -72900"/>
                <a:gd name="adj2" fmla="val 8376"/>
                <a:gd name="adj3" fmla="val 16667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97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B8EFEA62-9D20-2150-7776-B32976711C7F}"/>
                </a:ext>
              </a:extLst>
            </p:cNvPr>
            <p:cNvSpPr txBox="1"/>
            <p:nvPr/>
          </p:nvSpPr>
          <p:spPr>
            <a:xfrm>
              <a:off x="949530" y="3373643"/>
              <a:ext cx="277157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tabLst>
                  <a:tab pos="457200" algn="l"/>
                </a:tabLst>
              </a:pPr>
              <a:r>
                <a:rPr lang="es-ES" sz="1600" b="1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¿Qué </a:t>
              </a:r>
              <a:r>
                <a:rPr lang="es-ES" sz="1600" b="1" dirty="0">
                  <a:solidFill>
                    <a:srgbClr val="FF00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seguro de ciberseguridad </a:t>
              </a:r>
              <a:r>
                <a:rPr lang="es-ES" sz="1600" b="1" dirty="0"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tienes contratado?</a:t>
              </a:r>
              <a:endParaRPr lang="es-ES" sz="16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7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9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E7098-7C91-8BFE-0023-CE4742C9D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2281CE-7814-6A74-F0AD-4A31C5FA7F8C}"/>
              </a:ext>
            </a:extLst>
          </p:cNvPr>
          <p:cNvSpPr txBox="1"/>
          <p:nvPr/>
        </p:nvSpPr>
        <p:spPr>
          <a:xfrm>
            <a:off x="-1" y="194259"/>
            <a:ext cx="121919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 b="1">
                <a:solidFill>
                  <a:schemeClr val="bg1"/>
                </a:solidFill>
                <a:latin typeface="Good Times Rg" panose="020B0605020000020001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¿vulnerabilidades?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B78680-7536-3081-46B6-09C7C4287811}"/>
              </a:ext>
            </a:extLst>
          </p:cNvPr>
          <p:cNvSpPr txBox="1"/>
          <p:nvPr/>
        </p:nvSpPr>
        <p:spPr>
          <a:xfrm>
            <a:off x="266700" y="1074318"/>
            <a:ext cx="11074400" cy="171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SzPct val="200000"/>
              <a:buBlip>
                <a:blip r:embed="rId2"/>
              </a:buBlip>
            </a:pP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¿Es o está basada en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IT</a:t>
            </a: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 tu startup?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Mantén el conocimiento en casa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PMV = Producto con una base solida (mirada al largo plazo, no todo cambio o viraje vale)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 me caso antes de conocernos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66D2CB-A2AC-508D-5241-1CD156CB09CE}"/>
              </a:ext>
            </a:extLst>
          </p:cNvPr>
          <p:cNvSpPr txBox="1"/>
          <p:nvPr/>
        </p:nvSpPr>
        <p:spPr>
          <a:xfrm>
            <a:off x="266700" y="2986463"/>
            <a:ext cx="11074400" cy="45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SzPct val="200000"/>
              <a:buBlip>
                <a:blip r:embed="rId2"/>
              </a:buBlip>
            </a:pP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por ser startup…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0138B1-4986-0A21-F76A-43D2362051D9}"/>
              </a:ext>
            </a:extLst>
          </p:cNvPr>
          <p:cNvSpPr txBox="1"/>
          <p:nvPr/>
        </p:nvSpPr>
        <p:spPr>
          <a:xfrm>
            <a:off x="1219200" y="3436843"/>
            <a:ext cx="5397500" cy="170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SzPct val="200000"/>
            </a:pP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Existen contras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Poco dinero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Pocos recursos IT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Mucha dependencia de 3º sin integración</a:t>
            </a:r>
            <a:endParaRPr lang="es-ES" dirty="0">
              <a:solidFill>
                <a:schemeClr val="bg1"/>
              </a:solidFill>
              <a:latin typeface="Good Times Rg" panose="020B0605020000020001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9E0A0F-FC47-3D4D-E0AE-4087BE6ABB0D}"/>
              </a:ext>
            </a:extLst>
          </p:cNvPr>
          <p:cNvSpPr txBox="1"/>
          <p:nvPr/>
        </p:nvSpPr>
        <p:spPr>
          <a:xfrm>
            <a:off x="6527800" y="3436843"/>
            <a:ext cx="5397500" cy="170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SzPct val="200000"/>
            </a:pPr>
            <a:r>
              <a:rPr lang="es-ES" dirty="0">
                <a:solidFill>
                  <a:schemeClr val="bg1"/>
                </a:solidFill>
                <a:latin typeface="Good Times Rg" panose="020B0605020000020001" pitchFamily="34" charset="0"/>
              </a:rPr>
              <a:t>También pros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Pocos usuarios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Poca infraestructura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Fácil adopción de tecnologías</a:t>
            </a:r>
            <a:endParaRPr lang="es-ES" dirty="0">
              <a:solidFill>
                <a:schemeClr val="bg1"/>
              </a:solidFill>
              <a:latin typeface="Good Times Rg" panose="020B0605020000020001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2F3B81-7FD5-556D-D2F9-1D2950A30910}"/>
              </a:ext>
            </a:extLst>
          </p:cNvPr>
          <p:cNvSpPr txBox="1"/>
          <p:nvPr/>
        </p:nvSpPr>
        <p:spPr>
          <a:xfrm>
            <a:off x="-2" y="5363682"/>
            <a:ext cx="12191999" cy="22856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 b="1">
                <a:solidFill>
                  <a:schemeClr val="bg1"/>
                </a:solidFill>
                <a:latin typeface="Good Times Rg" panose="020B0605020000020001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Seamos positivos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Si somos pequeños = problemas pequeños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10" grpId="0" uiExpand="1" build="p"/>
      <p:bldP spid="11" grpId="0" uiExpand="1" build="p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9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C09C3-9CB1-FE8F-A255-32DF69BC2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D1DE73-F3B6-AABA-F0AC-E47CE9357479}"/>
              </a:ext>
            </a:extLst>
          </p:cNvPr>
          <p:cNvSpPr txBox="1"/>
          <p:nvPr/>
        </p:nvSpPr>
        <p:spPr>
          <a:xfrm>
            <a:off x="-1" y="194259"/>
            <a:ext cx="1219199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 b="1">
                <a:solidFill>
                  <a:schemeClr val="bg1"/>
                </a:solidFill>
                <a:latin typeface="Good Times Rg" panose="020B0605020000020001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¿qué podemos hacer?   ¿Y qué no hacer?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D3A419-F149-FC55-C150-6F79D7A7C6FC}"/>
              </a:ext>
            </a:extLst>
          </p:cNvPr>
          <p:cNvSpPr txBox="1"/>
          <p:nvPr/>
        </p:nvSpPr>
        <p:spPr>
          <a:xfrm>
            <a:off x="266700" y="1177003"/>
            <a:ext cx="11074400" cy="129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Blip>
                <a:blip r:embed="rId2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Copias de seguridad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prstClr val="whit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NAS INTERNO	</a:t>
            </a:r>
            <a:r>
              <a:rPr lang="es-ES" dirty="0">
                <a:solidFill>
                  <a:prstClr val="white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 COPIA EXTERNA OFF LINE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NUBE		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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NAS INTERNO OFF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LINE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4740ED-0619-E9A9-2C16-910C73A593A2}"/>
              </a:ext>
            </a:extLst>
          </p:cNvPr>
          <p:cNvSpPr txBox="1"/>
          <p:nvPr/>
        </p:nvSpPr>
        <p:spPr>
          <a:xfrm>
            <a:off x="266700" y="3029587"/>
            <a:ext cx="5397500" cy="86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Blip>
                <a:blip r:embed="rId2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CORREO ELECTRÓNICO</a:t>
            </a:r>
          </a:p>
          <a:p>
            <a:pPr marL="742950" lvl="1" indent="-285750">
              <a:lnSpc>
                <a:spcPct val="150000"/>
              </a:lnSpc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white"/>
                </a:solidFill>
                <a:latin typeface="Good Times Rg" panose="020B0605020000020001" pitchFamily="34" charset="0"/>
              </a:rPr>
              <a:t>Ms? Google? Otros?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78076C-60D3-E57F-8DAA-23BFD762EBA0}"/>
              </a:ext>
            </a:extLst>
          </p:cNvPr>
          <p:cNvSpPr txBox="1"/>
          <p:nvPr/>
        </p:nvSpPr>
        <p:spPr>
          <a:xfrm>
            <a:off x="6680200" y="2175923"/>
            <a:ext cx="5397500" cy="170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Proteger buzón entrada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Ransomware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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Backup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Virus		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 Antivirus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Pishing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F68F24-8DDA-2FBC-5B09-02B97691AFCC}"/>
              </a:ext>
            </a:extLst>
          </p:cNvPr>
          <p:cNvSpPr txBox="1"/>
          <p:nvPr/>
        </p:nvSpPr>
        <p:spPr>
          <a:xfrm>
            <a:off x="6680200" y="3883250"/>
            <a:ext cx="5397500" cy="87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Evitar robo de credenciales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Entrada filtrada (hazte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con 1 IP)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1E4F4CF-7EEF-3AD2-1418-09EA07D0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1450" y="2850344"/>
            <a:ext cx="952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EFD1AE2E-216B-2A2B-6F5E-ADDF36DAB771}"/>
              </a:ext>
            </a:extLst>
          </p:cNvPr>
          <p:cNvCxnSpPr/>
          <p:nvPr/>
        </p:nvCxnSpPr>
        <p:spPr>
          <a:xfrm flipV="1">
            <a:off x="5054600" y="2510568"/>
            <a:ext cx="1371600" cy="7747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D1430EE-F7AE-9415-C909-655DC1A97970}"/>
              </a:ext>
            </a:extLst>
          </p:cNvPr>
          <p:cNvCxnSpPr>
            <a:cxnSpLocks/>
          </p:cNvCxnSpPr>
          <p:nvPr/>
        </p:nvCxnSpPr>
        <p:spPr>
          <a:xfrm>
            <a:off x="5054600" y="3358534"/>
            <a:ext cx="1371600" cy="732689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E5FD7B-4BF4-C086-985B-B08FA7727017}"/>
              </a:ext>
            </a:extLst>
          </p:cNvPr>
          <p:cNvSpPr txBox="1"/>
          <p:nvPr/>
        </p:nvSpPr>
        <p:spPr>
          <a:xfrm>
            <a:off x="406400" y="4671788"/>
            <a:ext cx="5397500" cy="86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00000"/>
              <a:buFontTx/>
              <a:buBlip>
                <a:blip r:embed="rId2"/>
              </a:buBlip>
              <a:tabLst/>
              <a:defRPr/>
            </a:pPr>
            <a:r>
              <a:rPr lang="es-ES" dirty="0">
                <a:solidFill>
                  <a:prstClr val="white"/>
                </a:solidFill>
                <a:latin typeface="Good Times Rg" panose="020B0605020000020001" pitchFamily="34" charset="0"/>
              </a:rPr>
              <a:t>Navegación en el trabajo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  <a:p>
            <a:pPr marL="742950" lvl="1" indent="-285750">
              <a:lnSpc>
                <a:spcPct val="150000"/>
              </a:lnSpc>
              <a:buClr>
                <a:prstClr val="white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white"/>
                </a:solidFill>
                <a:latin typeface="Good Times Rg" panose="020B0605020000020001" pitchFamily="34" charset="0"/>
              </a:rPr>
              <a:t>Delicado…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464243F-38B0-6CDA-00B6-490BCCEF0CFA}"/>
              </a:ext>
            </a:extLst>
          </p:cNvPr>
          <p:cNvCxnSpPr>
            <a:cxnSpLocks/>
          </p:cNvCxnSpPr>
          <p:nvPr/>
        </p:nvCxnSpPr>
        <p:spPr>
          <a:xfrm>
            <a:off x="3498851" y="5402682"/>
            <a:ext cx="958849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82CFCC-98D4-6AB8-9C50-18D4FD81D945}"/>
              </a:ext>
            </a:extLst>
          </p:cNvPr>
          <p:cNvSpPr txBox="1"/>
          <p:nvPr/>
        </p:nvSpPr>
        <p:spPr>
          <a:xfrm>
            <a:off x="4724400" y="5131566"/>
            <a:ext cx="7391400" cy="1281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Separar el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 dispositivo de pagos del resto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Mayor o menor acceso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 a datos según 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s-ES" baseline="0" dirty="0">
                <a:solidFill>
                  <a:prstClr val="white"/>
                </a:solidFill>
                <a:latin typeface="Good Times Rg" panose="020B0605020000020001" pitchFamily="34" charset="0"/>
              </a:rPr>
              <a:t>Vector</a:t>
            </a:r>
            <a:r>
              <a:rPr lang="es-ES" dirty="0">
                <a:solidFill>
                  <a:prstClr val="white"/>
                </a:solidFill>
                <a:latin typeface="Good Times Rg" panose="020B0605020000020001" pitchFamily="34" charset="0"/>
              </a:rPr>
              <a:t> ataque, según tipo usuario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7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10" grpId="0" uiExpand="1" build="p"/>
      <p:bldP spid="11" grpId="0" uiExpand="1" build="p"/>
      <p:bldP spid="13" grpId="0" uiExpand="1" build="p"/>
      <p:bldP spid="1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707FB1-3186-A7F8-3B9F-F4093430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49" y="3640483"/>
            <a:ext cx="774255" cy="353859"/>
          </a:xfrm>
          <a:prstGeom prst="rect">
            <a:avLst/>
          </a:prstGeom>
        </p:spPr>
      </p:pic>
      <p:pic>
        <p:nvPicPr>
          <p:cNvPr id="2052" name="Picture 4" descr="Telefonica Logo - símbolo, significado logotipo, historia, PNG">
            <a:extLst>
              <a:ext uri="{FF2B5EF4-FFF2-40B4-BE49-F238E27FC236}">
                <a16:creationId xmlns:a16="http://schemas.microsoft.com/office/drawing/2014/main" id="{B6B45C12-C301-B14F-8B87-3C36E102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37" y="3425028"/>
            <a:ext cx="1249946" cy="7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750A7273-6BA4-D5EB-58C4-E1CA228F6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41" y="1034957"/>
            <a:ext cx="1092541" cy="1092541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A17038F-59CD-7B18-8A93-4964616F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92" y="3279878"/>
            <a:ext cx="1164372" cy="35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sa Sin Fondo PNG ,dibujos Casa, Png, Hogar PNG Imagen para Descarga  Gratuita | Pngtree">
            <a:extLst>
              <a:ext uri="{FF2B5EF4-FFF2-40B4-BE49-F238E27FC236}">
                <a16:creationId xmlns:a16="http://schemas.microsoft.com/office/drawing/2014/main" id="{760FA085-4A09-1E9C-1D27-63FF7D8D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69" y="4495225"/>
            <a:ext cx="1332906" cy="133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iño PNG para descargar gratis">
            <a:extLst>
              <a:ext uri="{FF2B5EF4-FFF2-40B4-BE49-F238E27FC236}">
                <a16:creationId xmlns:a16="http://schemas.microsoft.com/office/drawing/2014/main" id="{57D1E75A-696C-FAAD-CB42-94FA14904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76" y="5839997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ube 4">
            <a:extLst>
              <a:ext uri="{FF2B5EF4-FFF2-40B4-BE49-F238E27FC236}">
                <a16:creationId xmlns:a16="http://schemas.microsoft.com/office/drawing/2014/main" id="{6C41CAF6-9854-AB6B-C1E5-71C959720D6C}"/>
              </a:ext>
            </a:extLst>
          </p:cNvPr>
          <p:cNvSpPr/>
          <p:nvPr/>
        </p:nvSpPr>
        <p:spPr>
          <a:xfrm>
            <a:off x="1259108" y="2898306"/>
            <a:ext cx="3124200" cy="1287254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C03D15-DA8A-4E1F-0BB2-B4FA947B0CD5}"/>
              </a:ext>
            </a:extLst>
          </p:cNvPr>
          <p:cNvSpPr txBox="1"/>
          <p:nvPr/>
        </p:nvSpPr>
        <p:spPr>
          <a:xfrm>
            <a:off x="2110238" y="197508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3189D3"/>
                </a:solidFill>
                <a:latin typeface="Good Times Rg" panose="020B0605020000020001" pitchFamily="34" charset="0"/>
              </a:rPr>
              <a:t>INTERNET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68A88D-3165-3F0C-1154-8BBB48186564}"/>
              </a:ext>
            </a:extLst>
          </p:cNvPr>
          <p:cNvSpPr txBox="1"/>
          <p:nvPr/>
        </p:nvSpPr>
        <p:spPr>
          <a:xfrm>
            <a:off x="2346271" y="3047740"/>
            <a:ext cx="194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042433"/>
                </a:solidFill>
                <a:latin typeface="Good Times Rg" panose="020B0605020000020001" pitchFamily="34" charset="0"/>
              </a:rPr>
              <a:t>ROUTER OPERADORA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FE0DE1-7C8C-16FC-1D9B-08D6758DDAE2}"/>
              </a:ext>
            </a:extLst>
          </p:cNvPr>
          <p:cNvSpPr txBox="1"/>
          <p:nvPr/>
        </p:nvSpPr>
        <p:spPr>
          <a:xfrm>
            <a:off x="1054100" y="4861327"/>
            <a:ext cx="157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C06923"/>
                </a:solidFill>
                <a:latin typeface="Good Times Rg" panose="020B0605020000020001" pitchFamily="34" charset="0"/>
              </a:rPr>
              <a:t>ROUTER HOGAR</a:t>
            </a:r>
          </a:p>
        </p:txBody>
      </p:sp>
      <p:pic>
        <p:nvPicPr>
          <p:cNvPr id="2062" name="Picture 14" descr="Icono a color de Logo de Google en PNG, SVG">
            <a:extLst>
              <a:ext uri="{FF2B5EF4-FFF2-40B4-BE49-F238E27FC236}">
                <a16:creationId xmlns:a16="http://schemas.microsoft.com/office/drawing/2014/main" id="{21D88BC4-5533-B640-152B-BD763376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2" y="1135936"/>
            <a:ext cx="520879" cy="5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675299-7902-6918-75C0-7B9C28A6D90E}"/>
              </a:ext>
            </a:extLst>
          </p:cNvPr>
          <p:cNvSpPr txBox="1"/>
          <p:nvPr/>
        </p:nvSpPr>
        <p:spPr>
          <a:xfrm>
            <a:off x="55256" y="1495988"/>
            <a:ext cx="117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>
                <a:solidFill>
                  <a:srgbClr val="FF3D00"/>
                </a:solidFill>
                <a:latin typeface="Good Times Rg" panose="020B0605020000020001" pitchFamily="34" charset="0"/>
              </a:rPr>
              <a:t>R</a:t>
            </a:r>
            <a:r>
              <a:rPr lang="es-ES" sz="1200" dirty="0" err="1">
                <a:solidFill>
                  <a:srgbClr val="FFC107"/>
                </a:solidFill>
                <a:latin typeface="Good Times Rg" panose="020B0605020000020001" pitchFamily="34" charset="0"/>
              </a:rPr>
              <a:t>o</a:t>
            </a:r>
            <a:r>
              <a:rPr lang="es-ES" sz="1200" dirty="0" err="1">
                <a:solidFill>
                  <a:srgbClr val="4CAF50"/>
                </a:solidFill>
                <a:latin typeface="Good Times Rg" panose="020B0605020000020001" pitchFamily="34" charset="0"/>
              </a:rPr>
              <a:t>ut</a:t>
            </a:r>
            <a:r>
              <a:rPr lang="es-ES" sz="1200" dirty="0" err="1">
                <a:solidFill>
                  <a:srgbClr val="1976D2"/>
                </a:solidFill>
                <a:latin typeface="Good Times Rg" panose="020B0605020000020001" pitchFamily="34" charset="0"/>
              </a:rPr>
              <a:t>er</a:t>
            </a:r>
            <a:r>
              <a:rPr lang="es-ES" sz="1200" dirty="0">
                <a:solidFill>
                  <a:srgbClr val="FF3D00"/>
                </a:solidFill>
                <a:latin typeface="Good Times Rg" panose="020B0605020000020001" pitchFamily="34" charset="0"/>
              </a:rPr>
              <a:t> </a:t>
            </a:r>
            <a:r>
              <a:rPr lang="es-ES" sz="1200" dirty="0" err="1">
                <a:solidFill>
                  <a:srgbClr val="FF3D00"/>
                </a:solidFill>
                <a:latin typeface="Good Times Rg" panose="020B0605020000020001" pitchFamily="34" charset="0"/>
              </a:rPr>
              <a:t>google</a:t>
            </a:r>
            <a:endParaRPr lang="es-ES" sz="1200" dirty="0">
              <a:solidFill>
                <a:srgbClr val="FF3D00"/>
              </a:solidFill>
              <a:latin typeface="Good Times Rg" panose="020B0605020000020001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9822B7-A8EF-4499-5EC3-21C97DF553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4196" y="1103179"/>
            <a:ext cx="1308049" cy="52322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4AC7F38-7D72-ACF6-7765-AB7F61B57CD3}"/>
              </a:ext>
            </a:extLst>
          </p:cNvPr>
          <p:cNvSpPr txBox="1"/>
          <p:nvPr/>
        </p:nvSpPr>
        <p:spPr>
          <a:xfrm>
            <a:off x="4618363" y="1345680"/>
            <a:ext cx="117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rgbClr val="042433"/>
                </a:solidFill>
                <a:latin typeface="Good Times Rg" panose="020B0605020000020001" pitchFamily="34" charset="0"/>
              </a:rPr>
              <a:t>Router</a:t>
            </a:r>
            <a:r>
              <a:rPr lang="es-ES" sz="1400" dirty="0">
                <a:solidFill>
                  <a:srgbClr val="042433"/>
                </a:solidFill>
                <a:latin typeface="Good Times Rg" panose="020B0605020000020001" pitchFamily="34" charset="0"/>
              </a:rPr>
              <a:t> </a:t>
            </a:r>
            <a:r>
              <a:rPr lang="es-ES" sz="1400" dirty="0">
                <a:solidFill>
                  <a:srgbClr val="FAAB10"/>
                </a:solidFill>
                <a:latin typeface="Good Times Rg" panose="020B0605020000020001" pitchFamily="34" charset="0"/>
              </a:rPr>
              <a:t>AWW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FD8B70-01E7-36CF-A47C-E3F1CB9635D8}"/>
              </a:ext>
            </a:extLst>
          </p:cNvPr>
          <p:cNvSpPr txBox="1"/>
          <p:nvPr/>
        </p:nvSpPr>
        <p:spPr>
          <a:xfrm>
            <a:off x="199128" y="118593"/>
            <a:ext cx="1444821" cy="52322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2060"/>
                </a:solidFill>
                <a:latin typeface="Good Times Rg" panose="020B0605020000020001" pitchFamily="34" charset="0"/>
              </a:rPr>
              <a:t>Servidor </a:t>
            </a:r>
            <a:r>
              <a:rPr lang="es-ES" sz="1400" dirty="0" err="1">
                <a:solidFill>
                  <a:srgbClr val="002060"/>
                </a:solidFill>
                <a:latin typeface="Good Times Rg" panose="020B0605020000020001" pitchFamily="34" charset="0"/>
              </a:rPr>
              <a:t>dns</a:t>
            </a:r>
            <a:endParaRPr lang="es-ES" sz="1400" dirty="0">
              <a:solidFill>
                <a:srgbClr val="002060"/>
              </a:solidFill>
              <a:latin typeface="Good Times Rg" panose="020B0605020000020001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A09B04-FED4-6758-B99C-69FC7866C5AF}"/>
              </a:ext>
            </a:extLst>
          </p:cNvPr>
          <p:cNvSpPr txBox="1"/>
          <p:nvPr/>
        </p:nvSpPr>
        <p:spPr>
          <a:xfrm>
            <a:off x="4082724" y="62482"/>
            <a:ext cx="1444821" cy="52322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2060"/>
                </a:solidFill>
                <a:latin typeface="Good Times Rg" panose="020B0605020000020001" pitchFamily="34" charset="0"/>
              </a:rPr>
              <a:t>Servidor web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A57EB358-D0D5-7C7A-5A4E-CD0100D55115}"/>
              </a:ext>
            </a:extLst>
          </p:cNvPr>
          <p:cNvSpPr/>
          <p:nvPr/>
        </p:nvSpPr>
        <p:spPr>
          <a:xfrm rot="3235689">
            <a:off x="1355187" y="178922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0E069D04-28E9-05A2-6327-C9A0A4AE76D8}"/>
              </a:ext>
            </a:extLst>
          </p:cNvPr>
          <p:cNvSpPr/>
          <p:nvPr/>
        </p:nvSpPr>
        <p:spPr>
          <a:xfrm rot="14025408">
            <a:off x="1548533" y="1598959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216853D0-2ABC-7FB4-F078-8FAFDE20D552}"/>
              </a:ext>
            </a:extLst>
          </p:cNvPr>
          <p:cNvSpPr/>
          <p:nvPr/>
        </p:nvSpPr>
        <p:spPr>
          <a:xfrm rot="3235689">
            <a:off x="50588" y="1045883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8C8AFB7E-A905-E95E-A06D-1C5CC879726D}"/>
              </a:ext>
            </a:extLst>
          </p:cNvPr>
          <p:cNvSpPr/>
          <p:nvPr/>
        </p:nvSpPr>
        <p:spPr>
          <a:xfrm rot="14025408">
            <a:off x="288171" y="91473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ED8DCFAE-B631-8A4E-7776-EBC519EDFA4E}"/>
              </a:ext>
            </a:extLst>
          </p:cNvPr>
          <p:cNvSpPr/>
          <p:nvPr/>
        </p:nvSpPr>
        <p:spPr>
          <a:xfrm rot="5400000">
            <a:off x="2186337" y="268552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B896DA7F-F8B5-F6EC-A042-C7D4CF1DA6EC}"/>
              </a:ext>
            </a:extLst>
          </p:cNvPr>
          <p:cNvSpPr/>
          <p:nvPr/>
        </p:nvSpPr>
        <p:spPr>
          <a:xfrm rot="16189719">
            <a:off x="2379683" y="2495259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9A856FA2-86BD-9F51-1AF1-C7B2DF14A20D}"/>
              </a:ext>
            </a:extLst>
          </p:cNvPr>
          <p:cNvSpPr/>
          <p:nvPr/>
        </p:nvSpPr>
        <p:spPr>
          <a:xfrm rot="5400000">
            <a:off x="2037977" y="4436553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86E16621-8E0D-7E4F-6B97-C22D983E7391}"/>
              </a:ext>
            </a:extLst>
          </p:cNvPr>
          <p:cNvSpPr/>
          <p:nvPr/>
        </p:nvSpPr>
        <p:spPr>
          <a:xfrm rot="16189719">
            <a:off x="2231323" y="424628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A11B18AA-A95F-B1C4-C1EA-CBF158441906}"/>
              </a:ext>
            </a:extLst>
          </p:cNvPr>
          <p:cNvSpPr/>
          <p:nvPr/>
        </p:nvSpPr>
        <p:spPr>
          <a:xfrm rot="5400000">
            <a:off x="1591562" y="5880613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ECF0CF57-D6D3-C3A7-3D4D-B783BAB2B05D}"/>
              </a:ext>
            </a:extLst>
          </p:cNvPr>
          <p:cNvSpPr/>
          <p:nvPr/>
        </p:nvSpPr>
        <p:spPr>
          <a:xfrm rot="16189719">
            <a:off x="1784908" y="569034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1A7D74B3-41A1-7736-4386-A7F159A1AFC4}"/>
              </a:ext>
            </a:extLst>
          </p:cNvPr>
          <p:cNvSpPr/>
          <p:nvPr/>
        </p:nvSpPr>
        <p:spPr>
          <a:xfrm rot="7509853">
            <a:off x="4019477" y="831821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0848EE01-F46D-96AA-6A6E-BBDE8550AABA}"/>
              </a:ext>
            </a:extLst>
          </p:cNvPr>
          <p:cNvSpPr/>
          <p:nvPr/>
        </p:nvSpPr>
        <p:spPr>
          <a:xfrm rot="18339013">
            <a:off x="4310788" y="813372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18FE75FC-52C7-687A-7ED0-8C01FAAEA53C}"/>
              </a:ext>
            </a:extLst>
          </p:cNvPr>
          <p:cNvSpPr/>
          <p:nvPr/>
        </p:nvSpPr>
        <p:spPr>
          <a:xfrm rot="5400000">
            <a:off x="2618865" y="2728943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D5A8B2CD-0FC4-7E38-C72A-CA11EE5091E3}"/>
              </a:ext>
            </a:extLst>
          </p:cNvPr>
          <p:cNvSpPr/>
          <p:nvPr/>
        </p:nvSpPr>
        <p:spPr>
          <a:xfrm rot="16189719">
            <a:off x="2812211" y="253867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04C5E883-63A2-75C9-FFF7-D69F48A20BA8}"/>
              </a:ext>
            </a:extLst>
          </p:cNvPr>
          <p:cNvSpPr/>
          <p:nvPr/>
        </p:nvSpPr>
        <p:spPr>
          <a:xfrm rot="5400000">
            <a:off x="2954996" y="4380668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1014361F-0FDF-2495-6D46-730B51E89E36}"/>
              </a:ext>
            </a:extLst>
          </p:cNvPr>
          <p:cNvSpPr/>
          <p:nvPr/>
        </p:nvSpPr>
        <p:spPr>
          <a:xfrm rot="16189719">
            <a:off x="3148342" y="4190401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E5151A4F-24A6-A79B-7494-805CE07226B7}"/>
              </a:ext>
            </a:extLst>
          </p:cNvPr>
          <p:cNvSpPr/>
          <p:nvPr/>
        </p:nvSpPr>
        <p:spPr>
          <a:xfrm rot="5400000">
            <a:off x="2753737" y="5936188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9A26C56C-5845-446A-227F-197ED61CFB93}"/>
              </a:ext>
            </a:extLst>
          </p:cNvPr>
          <p:cNvSpPr/>
          <p:nvPr/>
        </p:nvSpPr>
        <p:spPr>
          <a:xfrm rot="16189719">
            <a:off x="2947083" y="5745921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24FFFDCD-59DA-0E13-6F93-D7C948021130}"/>
              </a:ext>
            </a:extLst>
          </p:cNvPr>
          <p:cNvSpPr/>
          <p:nvPr/>
        </p:nvSpPr>
        <p:spPr>
          <a:xfrm rot="7509853">
            <a:off x="3483239" y="184715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130F23C6-9E8E-7629-88F7-EEAC9FBB0156}"/>
              </a:ext>
            </a:extLst>
          </p:cNvPr>
          <p:cNvSpPr/>
          <p:nvPr/>
        </p:nvSpPr>
        <p:spPr>
          <a:xfrm rot="18339013">
            <a:off x="3774550" y="1828707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3E7967F5-B891-1EE6-BF12-D9E57810BAE8}"/>
              </a:ext>
            </a:extLst>
          </p:cNvPr>
          <p:cNvSpPr/>
          <p:nvPr/>
        </p:nvSpPr>
        <p:spPr>
          <a:xfrm>
            <a:off x="139229" y="6019183"/>
            <a:ext cx="432348" cy="2844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861F4D0-17B3-2AD0-F7E3-EFCF89A77FF9}"/>
              </a:ext>
            </a:extLst>
          </p:cNvPr>
          <p:cNvSpPr/>
          <p:nvPr/>
        </p:nvSpPr>
        <p:spPr>
          <a:xfrm>
            <a:off x="139229" y="6417438"/>
            <a:ext cx="432348" cy="28448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C46D3F5-D64C-B02F-AEA4-7CE2267BF74B}"/>
              </a:ext>
            </a:extLst>
          </p:cNvPr>
          <p:cNvSpPr txBox="1"/>
          <p:nvPr/>
        </p:nvSpPr>
        <p:spPr>
          <a:xfrm>
            <a:off x="677038" y="5986999"/>
            <a:ext cx="926117" cy="3077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2060"/>
                </a:solidFill>
                <a:latin typeface="Good Times Rg" panose="020B0605020000020001" pitchFamily="34" charset="0"/>
              </a:rPr>
              <a:t>https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AEA7009-10E3-BCCF-897E-3EE8CE89C9A2}"/>
              </a:ext>
            </a:extLst>
          </p:cNvPr>
          <p:cNvSpPr txBox="1"/>
          <p:nvPr/>
        </p:nvSpPr>
        <p:spPr>
          <a:xfrm>
            <a:off x="677037" y="6417705"/>
            <a:ext cx="715231" cy="3077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rgbClr val="002060"/>
                </a:solidFill>
                <a:latin typeface="Good Times Rg" panose="020B0605020000020001" pitchFamily="34" charset="0"/>
              </a:rPr>
              <a:t>dns</a:t>
            </a:r>
            <a:endParaRPr lang="es-ES" sz="1400" dirty="0">
              <a:solidFill>
                <a:srgbClr val="002060"/>
              </a:solidFill>
              <a:latin typeface="Good Times Rg" panose="020B0605020000020001" pitchFamily="34" charset="0"/>
            </a:endParaRPr>
          </a:p>
        </p:txBody>
      </p:sp>
      <p:grpSp>
        <p:nvGrpSpPr>
          <p:cNvPr id="2065" name="Grupo 2064">
            <a:extLst>
              <a:ext uri="{FF2B5EF4-FFF2-40B4-BE49-F238E27FC236}">
                <a16:creationId xmlns:a16="http://schemas.microsoft.com/office/drawing/2014/main" id="{6BBF4C70-4900-8D2C-F859-8752D228E74F}"/>
              </a:ext>
            </a:extLst>
          </p:cNvPr>
          <p:cNvGrpSpPr/>
          <p:nvPr/>
        </p:nvGrpSpPr>
        <p:grpSpPr>
          <a:xfrm>
            <a:off x="5802060" y="93888"/>
            <a:ext cx="6261722" cy="2673475"/>
            <a:chOff x="5802060" y="93888"/>
            <a:chExt cx="6261722" cy="2673475"/>
          </a:xfrm>
        </p:grpSpPr>
        <p:pic>
          <p:nvPicPr>
            <p:cNvPr id="44" name="Gráfico 43" descr="Insignia 1 con relleno sólido">
              <a:extLst>
                <a:ext uri="{FF2B5EF4-FFF2-40B4-BE49-F238E27FC236}">
                  <a16:creationId xmlns:a16="http://schemas.microsoft.com/office/drawing/2014/main" id="{4B8AA84E-7004-EE0D-2DDE-6C2A57396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02060" y="93888"/>
              <a:ext cx="542856" cy="542856"/>
            </a:xfrm>
            <a:prstGeom prst="rect">
              <a:avLst/>
            </a:prstGeom>
          </p:spPr>
        </p:pic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42B7BE26-99B5-D109-9CF6-FA7C07995F64}"/>
                </a:ext>
              </a:extLst>
            </p:cNvPr>
            <p:cNvSpPr txBox="1"/>
            <p:nvPr/>
          </p:nvSpPr>
          <p:spPr>
            <a:xfrm>
              <a:off x="6344915" y="228771"/>
              <a:ext cx="510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042433"/>
                  </a:solidFill>
                  <a:latin typeface="Good Times Rg" panose="020B0605020000020001" pitchFamily="34" charset="0"/>
                </a:rPr>
                <a:t>LO MÁS HABITUAL:	</a:t>
              </a:r>
              <a:r>
                <a:rPr lang="es-ES" sz="1400" dirty="0" err="1">
                  <a:solidFill>
                    <a:srgbClr val="042433"/>
                  </a:solidFill>
                  <a:latin typeface="Good Times Rg" panose="020B0605020000020001" pitchFamily="34" charset="0"/>
                </a:rPr>
                <a:t>dns</a:t>
              </a:r>
              <a:r>
                <a:rPr lang="es-ES" sz="1400" dirty="0">
                  <a:solidFill>
                    <a:srgbClr val="042433"/>
                  </a:solidFill>
                  <a:latin typeface="Good Times Rg" panose="020B0605020000020001" pitchFamily="34" charset="0"/>
                </a:rPr>
                <a:t> + </a:t>
              </a:r>
              <a:r>
                <a:rPr lang="es-ES" sz="1400" dirty="0" err="1">
                  <a:solidFill>
                    <a:srgbClr val="042433"/>
                  </a:solidFill>
                  <a:latin typeface="Good Times Rg" panose="020B0605020000020001" pitchFamily="34" charset="0"/>
                </a:rPr>
                <a:t>sni</a:t>
              </a:r>
              <a:endParaRPr lang="es-ES" sz="1400" dirty="0">
                <a:solidFill>
                  <a:srgbClr val="FAAB10"/>
                </a:solidFill>
                <a:latin typeface="Good Times Rg" panose="020B0605020000020001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6F49F3E8-E5D2-1A65-72AF-D8E3BA58BA99}"/>
                </a:ext>
              </a:extLst>
            </p:cNvPr>
            <p:cNvSpPr/>
            <p:nvPr/>
          </p:nvSpPr>
          <p:spPr>
            <a:xfrm>
              <a:off x="6426195" y="617536"/>
              <a:ext cx="432348" cy="28448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0955580F-4391-51A8-609E-7F517CF63001}"/>
                </a:ext>
              </a:extLst>
            </p:cNvPr>
            <p:cNvSpPr txBox="1"/>
            <p:nvPr/>
          </p:nvSpPr>
          <p:spPr>
            <a:xfrm>
              <a:off x="6964003" y="617803"/>
              <a:ext cx="715231" cy="307777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>
                  <a:solidFill>
                    <a:srgbClr val="002060"/>
                  </a:solidFill>
                  <a:latin typeface="Good Times Rg" panose="020B0605020000020001" pitchFamily="34" charset="0"/>
                </a:rPr>
                <a:t>dns</a:t>
              </a:r>
              <a:endParaRPr lang="es-ES" sz="1400" dirty="0">
                <a:solidFill>
                  <a:srgbClr val="002060"/>
                </a:solidFill>
                <a:latin typeface="Good Times Rg" panose="020B0605020000020001" pitchFamily="34" charset="0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549D5F3A-9CBD-D1AB-D349-47007DF76F9E}"/>
                </a:ext>
              </a:extLst>
            </p:cNvPr>
            <p:cNvSpPr txBox="1"/>
            <p:nvPr/>
          </p:nvSpPr>
          <p:spPr>
            <a:xfrm>
              <a:off x="8519664" y="626125"/>
              <a:ext cx="35441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¡¡Hola! Voy a la página </a:t>
              </a: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  <a:hlinkClick r:id="rId12"/>
                </a:rPr>
                <a:t>www.marca.com</a:t>
              </a: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¿Cuál es su IP?</a:t>
              </a:r>
            </a:p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Hola IP 87.187.3.108, la IP de </a:t>
              </a: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  <a:hlinkClick r:id="rId12"/>
                </a:rPr>
                <a:t>www.marca.com</a:t>
              </a: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es 80.58.0.33</a:t>
              </a: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26A65FB9-DE1B-E802-32BE-3FC3C976AF89}"/>
                </a:ext>
              </a:extLst>
            </p:cNvPr>
            <p:cNvSpPr/>
            <p:nvPr/>
          </p:nvSpPr>
          <p:spPr>
            <a:xfrm>
              <a:off x="6426195" y="1601296"/>
              <a:ext cx="432348" cy="28448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239782BA-681F-3023-91F8-B41314832444}"/>
                </a:ext>
              </a:extLst>
            </p:cNvPr>
            <p:cNvSpPr txBox="1"/>
            <p:nvPr/>
          </p:nvSpPr>
          <p:spPr>
            <a:xfrm>
              <a:off x="6964003" y="1590886"/>
              <a:ext cx="926117" cy="307777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2060"/>
                  </a:solidFill>
                  <a:latin typeface="Good Times Rg" panose="020B0605020000020001" pitchFamily="34" charset="0"/>
                </a:rPr>
                <a:t>https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8EDB3930-3AE4-8C28-16FC-D49BE1057E27}"/>
                </a:ext>
              </a:extLst>
            </p:cNvPr>
            <p:cNvSpPr txBox="1"/>
            <p:nvPr/>
          </p:nvSpPr>
          <p:spPr>
            <a:xfrm>
              <a:off x="6344169" y="916523"/>
              <a:ext cx="2729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- Trafico SIN Encriptar: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2A60E8A-1AF7-15E4-69FA-CB7DFD710A3C}"/>
                </a:ext>
              </a:extLst>
            </p:cNvPr>
            <p:cNvSpPr txBox="1"/>
            <p:nvPr/>
          </p:nvSpPr>
          <p:spPr>
            <a:xfrm>
              <a:off x="6426195" y="2028699"/>
              <a:ext cx="21814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- Cabeceras SIN encriptar</a:t>
              </a:r>
            </a:p>
            <a:p>
              <a:r>
                <a:rPr lang="es-ES" sz="14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- Datos encriptados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F4AF8FAA-466A-1EFB-C260-42A835E94949}"/>
                </a:ext>
              </a:extLst>
            </p:cNvPr>
            <p:cNvSpPr txBox="1"/>
            <p:nvPr/>
          </p:nvSpPr>
          <p:spPr>
            <a:xfrm>
              <a:off x="8607621" y="1957653"/>
              <a:ext cx="3137769" cy="76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¡¡Hola, marca! Puedes darme tu *#SFF$?</a:t>
              </a:r>
            </a:p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Claro, es &amp;¬=#jk)!</a:t>
              </a:r>
            </a:p>
          </p:txBody>
        </p:sp>
      </p:grpSp>
      <p:grpSp>
        <p:nvGrpSpPr>
          <p:cNvPr id="2068" name="Grupo 2067">
            <a:extLst>
              <a:ext uri="{FF2B5EF4-FFF2-40B4-BE49-F238E27FC236}">
                <a16:creationId xmlns:a16="http://schemas.microsoft.com/office/drawing/2014/main" id="{547A09C5-6B8B-0DAF-BF9F-315F32615CAA}"/>
              </a:ext>
            </a:extLst>
          </p:cNvPr>
          <p:cNvGrpSpPr/>
          <p:nvPr/>
        </p:nvGrpSpPr>
        <p:grpSpPr>
          <a:xfrm>
            <a:off x="4859371" y="2920456"/>
            <a:ext cx="7566291" cy="1953221"/>
            <a:chOff x="4859371" y="2920456"/>
            <a:chExt cx="7566291" cy="1953221"/>
          </a:xfrm>
        </p:grpSpPr>
        <p:pic>
          <p:nvPicPr>
            <p:cNvPr id="16" name="Gráfico 15" descr="Insignia con relleno sólido">
              <a:extLst>
                <a:ext uri="{FF2B5EF4-FFF2-40B4-BE49-F238E27FC236}">
                  <a16:creationId xmlns:a16="http://schemas.microsoft.com/office/drawing/2014/main" id="{898140D5-C260-AEC4-66DD-2B922E4A5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859371" y="2920456"/>
              <a:ext cx="542856" cy="542856"/>
            </a:xfrm>
            <a:prstGeom prst="rect">
              <a:avLst/>
            </a:prstGeom>
          </p:spPr>
        </p:pic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39EDC9FE-69A2-20D5-324C-49F75EDDA35B}"/>
                </a:ext>
              </a:extLst>
            </p:cNvPr>
            <p:cNvSpPr txBox="1"/>
            <p:nvPr/>
          </p:nvSpPr>
          <p:spPr>
            <a:xfrm>
              <a:off x="5470471" y="3028099"/>
              <a:ext cx="510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solidFill>
                    <a:srgbClr val="042433"/>
                  </a:solidFill>
                  <a:latin typeface="Good Times Rg" panose="020B0605020000020001" pitchFamily="34" charset="0"/>
                </a:rPr>
                <a:t>dns</a:t>
              </a:r>
              <a:r>
                <a:rPr lang="es-ES" sz="1400" dirty="0">
                  <a:solidFill>
                    <a:srgbClr val="042433"/>
                  </a:solidFill>
                  <a:latin typeface="Good Times Rg" panose="020B0605020000020001" pitchFamily="34" charset="0"/>
                </a:rPr>
                <a:t> (DOH= DNS </a:t>
              </a:r>
              <a:r>
                <a:rPr lang="es-ES" sz="1400" dirty="0" err="1">
                  <a:solidFill>
                    <a:srgbClr val="042433"/>
                  </a:solidFill>
                  <a:latin typeface="Good Times Rg" panose="020B0605020000020001" pitchFamily="34" charset="0"/>
                </a:rPr>
                <a:t>Over</a:t>
              </a:r>
              <a:r>
                <a:rPr lang="es-ES" sz="1400" dirty="0">
                  <a:solidFill>
                    <a:srgbClr val="042433"/>
                  </a:solidFill>
                  <a:latin typeface="Good Times Rg" panose="020B0605020000020001" pitchFamily="34" charset="0"/>
                </a:rPr>
                <a:t> https) + https</a:t>
              </a:r>
              <a:endParaRPr lang="es-ES" sz="1400" dirty="0">
                <a:solidFill>
                  <a:srgbClr val="FAAB10"/>
                </a:solidFill>
                <a:latin typeface="Good Times Rg" panose="020B0605020000020001" pitchFamily="34" charset="0"/>
              </a:endParaRP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7DD87D89-B59B-996D-D5C3-CC6767A263B7}"/>
                </a:ext>
              </a:extLst>
            </p:cNvPr>
            <p:cNvSpPr/>
            <p:nvPr/>
          </p:nvSpPr>
          <p:spPr>
            <a:xfrm>
              <a:off x="5452027" y="3533171"/>
              <a:ext cx="432348" cy="28448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DA027572-C8EE-7D5E-0202-2AA42C9BC538}"/>
                </a:ext>
              </a:extLst>
            </p:cNvPr>
            <p:cNvSpPr txBox="1"/>
            <p:nvPr/>
          </p:nvSpPr>
          <p:spPr>
            <a:xfrm>
              <a:off x="5989835" y="3533438"/>
              <a:ext cx="1394555" cy="307777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>
                  <a:solidFill>
                    <a:srgbClr val="002060"/>
                  </a:solidFill>
                  <a:latin typeface="Good Times Rg" panose="020B0605020000020001" pitchFamily="34" charset="0"/>
                </a:rPr>
                <a:t>Dns</a:t>
              </a:r>
              <a:r>
                <a:rPr lang="es-ES" sz="1400" dirty="0">
                  <a:solidFill>
                    <a:srgbClr val="002060"/>
                  </a:solidFill>
                  <a:latin typeface="Good Times Rg" panose="020B0605020000020001" pitchFamily="34" charset="0"/>
                </a:rPr>
                <a:t> (DOH)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5294821A-F766-1507-E989-9235BC7C1DC7}"/>
                </a:ext>
              </a:extLst>
            </p:cNvPr>
            <p:cNvSpPr txBox="1"/>
            <p:nvPr/>
          </p:nvSpPr>
          <p:spPr>
            <a:xfrm>
              <a:off x="6714610" y="3873404"/>
              <a:ext cx="1394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/(&amp;%#?</a:t>
              </a:r>
            </a:p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*pk8+@</a:t>
              </a: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AD451958-3F44-ED7B-C5E6-C0E95FA96317}"/>
                </a:ext>
              </a:extLst>
            </p:cNvPr>
            <p:cNvSpPr/>
            <p:nvPr/>
          </p:nvSpPr>
          <p:spPr>
            <a:xfrm>
              <a:off x="8127082" y="3565622"/>
              <a:ext cx="432348" cy="28448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302ADFC7-D78B-32E1-8D8D-6B216C1604DB}"/>
                </a:ext>
              </a:extLst>
            </p:cNvPr>
            <p:cNvSpPr txBox="1"/>
            <p:nvPr/>
          </p:nvSpPr>
          <p:spPr>
            <a:xfrm>
              <a:off x="8664891" y="3533438"/>
              <a:ext cx="926117" cy="307777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2060"/>
                  </a:solidFill>
                  <a:latin typeface="Good Times Rg" panose="020B0605020000020001" pitchFamily="34" charset="0"/>
                </a:rPr>
                <a:t>https</a:t>
              </a: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2BC4B50-D794-AC22-EA13-A4C39AD00F8D}"/>
                </a:ext>
              </a:extLst>
            </p:cNvPr>
            <p:cNvSpPr txBox="1"/>
            <p:nvPr/>
          </p:nvSpPr>
          <p:spPr>
            <a:xfrm>
              <a:off x="5404270" y="3922738"/>
              <a:ext cx="141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- Trafico ENCRIPTADO: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67D7119F-4191-4176-A830-8CF077821D6F}"/>
                </a:ext>
              </a:extLst>
            </p:cNvPr>
            <p:cNvSpPr txBox="1"/>
            <p:nvPr/>
          </p:nvSpPr>
          <p:spPr>
            <a:xfrm>
              <a:off x="8109165" y="3919570"/>
              <a:ext cx="1897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- Cabeceras SIN encriptar</a:t>
              </a:r>
            </a:p>
            <a:p>
              <a:r>
                <a:rPr lang="es-ES" sz="14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- Datos ENCRIPTADOS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D2C57306-BA8A-BCF4-8A0C-BF5B11EE4B9D}"/>
                </a:ext>
              </a:extLst>
            </p:cNvPr>
            <p:cNvSpPr txBox="1"/>
            <p:nvPr/>
          </p:nvSpPr>
          <p:spPr>
            <a:xfrm>
              <a:off x="9891008" y="4037007"/>
              <a:ext cx="25346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¡¡Hola, marca! Puedes darme tu *#SFF$?</a:t>
              </a:r>
            </a:p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Claro, es &amp;¬=#jk)!</a:t>
              </a:r>
            </a:p>
          </p:txBody>
        </p:sp>
      </p:grpSp>
      <p:grpSp>
        <p:nvGrpSpPr>
          <p:cNvPr id="2069" name="Grupo 2068">
            <a:extLst>
              <a:ext uri="{FF2B5EF4-FFF2-40B4-BE49-F238E27FC236}">
                <a16:creationId xmlns:a16="http://schemas.microsoft.com/office/drawing/2014/main" id="{D8BCFEBB-BBF0-4BCE-C1E8-E40C072B75C9}"/>
              </a:ext>
            </a:extLst>
          </p:cNvPr>
          <p:cNvGrpSpPr/>
          <p:nvPr/>
        </p:nvGrpSpPr>
        <p:grpSpPr>
          <a:xfrm>
            <a:off x="4859371" y="4961376"/>
            <a:ext cx="7566291" cy="1923400"/>
            <a:chOff x="4859371" y="4961376"/>
            <a:chExt cx="7566291" cy="1923400"/>
          </a:xfrm>
        </p:grpSpPr>
        <p:pic>
          <p:nvPicPr>
            <p:cNvPr id="28" name="Gráfico 27" descr="Insignia 3 con relleno sólido">
              <a:extLst>
                <a:ext uri="{FF2B5EF4-FFF2-40B4-BE49-F238E27FC236}">
                  <a16:creationId xmlns:a16="http://schemas.microsoft.com/office/drawing/2014/main" id="{1E39B1B6-893B-7746-8811-B665FCB09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859371" y="4961376"/>
              <a:ext cx="542856" cy="542856"/>
            </a:xfrm>
            <a:prstGeom prst="rect">
              <a:avLst/>
            </a:prstGeom>
          </p:spPr>
        </p:pic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EE650D89-DD3D-C3F8-EEB6-0FB69927EEAB}"/>
                </a:ext>
              </a:extLst>
            </p:cNvPr>
            <p:cNvSpPr txBox="1"/>
            <p:nvPr/>
          </p:nvSpPr>
          <p:spPr>
            <a:xfrm>
              <a:off x="5452027" y="5101394"/>
              <a:ext cx="510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solidFill>
                    <a:srgbClr val="042433"/>
                  </a:solidFill>
                  <a:latin typeface="Good Times Rg" panose="020B0605020000020001" pitchFamily="34" charset="0"/>
                </a:rPr>
                <a:t>dns</a:t>
              </a:r>
              <a:r>
                <a:rPr lang="es-ES" sz="1400" dirty="0">
                  <a:solidFill>
                    <a:srgbClr val="042433"/>
                  </a:solidFill>
                  <a:latin typeface="Good Times Rg" panose="020B0605020000020001" pitchFamily="34" charset="0"/>
                </a:rPr>
                <a:t> (DOH= DNS </a:t>
              </a:r>
              <a:r>
                <a:rPr lang="es-ES" sz="1400" dirty="0" err="1">
                  <a:solidFill>
                    <a:srgbClr val="042433"/>
                  </a:solidFill>
                  <a:latin typeface="Good Times Rg" panose="020B0605020000020001" pitchFamily="34" charset="0"/>
                </a:rPr>
                <a:t>Over</a:t>
              </a:r>
              <a:r>
                <a:rPr lang="es-ES" sz="1400" dirty="0">
                  <a:solidFill>
                    <a:srgbClr val="042433"/>
                  </a:solidFill>
                  <a:latin typeface="Good Times Rg" panose="020B0605020000020001" pitchFamily="34" charset="0"/>
                </a:rPr>
                <a:t> https) + ECH</a:t>
              </a:r>
              <a:endParaRPr lang="es-ES" sz="1400" dirty="0">
                <a:solidFill>
                  <a:srgbClr val="FAAB10"/>
                </a:solidFill>
                <a:latin typeface="Good Times Rg" panose="020B0605020000020001" pitchFamily="34" charset="0"/>
              </a:endParaRPr>
            </a:p>
          </p:txBody>
        </p:sp>
        <p:sp>
          <p:nvSpPr>
            <p:cNvPr id="2048" name="Rectángulo 2047">
              <a:extLst>
                <a:ext uri="{FF2B5EF4-FFF2-40B4-BE49-F238E27FC236}">
                  <a16:creationId xmlns:a16="http://schemas.microsoft.com/office/drawing/2014/main" id="{A630BD07-1E8C-F1D4-2F2B-8D36BEF0BE99}"/>
                </a:ext>
              </a:extLst>
            </p:cNvPr>
            <p:cNvSpPr/>
            <p:nvPr/>
          </p:nvSpPr>
          <p:spPr>
            <a:xfrm>
              <a:off x="5452027" y="5544270"/>
              <a:ext cx="432348" cy="28448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49" name="CuadroTexto 2048">
              <a:extLst>
                <a:ext uri="{FF2B5EF4-FFF2-40B4-BE49-F238E27FC236}">
                  <a16:creationId xmlns:a16="http://schemas.microsoft.com/office/drawing/2014/main" id="{559477F1-AC2F-F6D4-4D2E-C34C1177F7BD}"/>
                </a:ext>
              </a:extLst>
            </p:cNvPr>
            <p:cNvSpPr txBox="1"/>
            <p:nvPr/>
          </p:nvSpPr>
          <p:spPr>
            <a:xfrm>
              <a:off x="5989835" y="5544537"/>
              <a:ext cx="1394555" cy="307777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>
                  <a:solidFill>
                    <a:srgbClr val="002060"/>
                  </a:solidFill>
                  <a:latin typeface="Good Times Rg" panose="020B0605020000020001" pitchFamily="34" charset="0"/>
                </a:rPr>
                <a:t>Dns</a:t>
              </a:r>
              <a:r>
                <a:rPr lang="es-ES" sz="1400" dirty="0">
                  <a:solidFill>
                    <a:srgbClr val="002060"/>
                  </a:solidFill>
                  <a:latin typeface="Good Times Rg" panose="020B0605020000020001" pitchFamily="34" charset="0"/>
                </a:rPr>
                <a:t> (DOH)</a:t>
              </a:r>
            </a:p>
          </p:txBody>
        </p:sp>
        <p:sp>
          <p:nvSpPr>
            <p:cNvPr id="2050" name="CuadroTexto 2049">
              <a:extLst>
                <a:ext uri="{FF2B5EF4-FFF2-40B4-BE49-F238E27FC236}">
                  <a16:creationId xmlns:a16="http://schemas.microsoft.com/office/drawing/2014/main" id="{7A533F3D-EAC6-909D-BE97-93FD0FBBAE4C}"/>
                </a:ext>
              </a:extLst>
            </p:cNvPr>
            <p:cNvSpPr txBox="1"/>
            <p:nvPr/>
          </p:nvSpPr>
          <p:spPr>
            <a:xfrm>
              <a:off x="6714610" y="5884503"/>
              <a:ext cx="1394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/(&amp;%#?</a:t>
              </a:r>
            </a:p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*pk8+@</a:t>
              </a:r>
            </a:p>
          </p:txBody>
        </p:sp>
        <p:sp>
          <p:nvSpPr>
            <p:cNvPr id="2051" name="Rectángulo 2050">
              <a:extLst>
                <a:ext uri="{FF2B5EF4-FFF2-40B4-BE49-F238E27FC236}">
                  <a16:creationId xmlns:a16="http://schemas.microsoft.com/office/drawing/2014/main" id="{B0709E63-01A7-3E58-F7AC-8DED94C039AF}"/>
                </a:ext>
              </a:extLst>
            </p:cNvPr>
            <p:cNvSpPr/>
            <p:nvPr/>
          </p:nvSpPr>
          <p:spPr>
            <a:xfrm>
              <a:off x="8127082" y="5576721"/>
              <a:ext cx="432348" cy="28448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53" name="CuadroTexto 2052">
              <a:extLst>
                <a:ext uri="{FF2B5EF4-FFF2-40B4-BE49-F238E27FC236}">
                  <a16:creationId xmlns:a16="http://schemas.microsoft.com/office/drawing/2014/main" id="{7A768CCA-5EEF-4783-9D61-973F5F8AA20E}"/>
                </a:ext>
              </a:extLst>
            </p:cNvPr>
            <p:cNvSpPr txBox="1"/>
            <p:nvPr/>
          </p:nvSpPr>
          <p:spPr>
            <a:xfrm>
              <a:off x="8664891" y="5544537"/>
              <a:ext cx="926117" cy="307777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2060"/>
                  </a:solidFill>
                  <a:latin typeface="Good Times Rg" panose="020B0605020000020001" pitchFamily="34" charset="0"/>
                </a:rPr>
                <a:t>https</a:t>
              </a:r>
            </a:p>
          </p:txBody>
        </p:sp>
        <p:sp>
          <p:nvSpPr>
            <p:cNvPr id="2055" name="CuadroTexto 2054">
              <a:extLst>
                <a:ext uri="{FF2B5EF4-FFF2-40B4-BE49-F238E27FC236}">
                  <a16:creationId xmlns:a16="http://schemas.microsoft.com/office/drawing/2014/main" id="{32A3CB98-B7F8-073D-874B-4D99487D7E4C}"/>
                </a:ext>
              </a:extLst>
            </p:cNvPr>
            <p:cNvSpPr txBox="1"/>
            <p:nvPr/>
          </p:nvSpPr>
          <p:spPr>
            <a:xfrm>
              <a:off x="5404270" y="5933837"/>
              <a:ext cx="141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- Trafico ENCRIPTADO:</a:t>
              </a:r>
            </a:p>
          </p:txBody>
        </p:sp>
        <p:sp>
          <p:nvSpPr>
            <p:cNvPr id="2056" name="CuadroTexto 2055">
              <a:extLst>
                <a:ext uri="{FF2B5EF4-FFF2-40B4-BE49-F238E27FC236}">
                  <a16:creationId xmlns:a16="http://schemas.microsoft.com/office/drawing/2014/main" id="{713D53D3-BEDA-2711-8412-D36CEFC13976}"/>
                </a:ext>
              </a:extLst>
            </p:cNvPr>
            <p:cNvSpPr txBox="1"/>
            <p:nvPr/>
          </p:nvSpPr>
          <p:spPr>
            <a:xfrm>
              <a:off x="8109165" y="5930669"/>
              <a:ext cx="1897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- Cabeceras ENCRIPTADAS</a:t>
              </a:r>
            </a:p>
            <a:p>
              <a:r>
                <a:rPr lang="es-ES" sz="14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- Datos ENCRIPTADOS</a:t>
              </a:r>
            </a:p>
          </p:txBody>
        </p:sp>
        <p:sp>
          <p:nvSpPr>
            <p:cNvPr id="2057" name="CuadroTexto 2056">
              <a:extLst>
                <a:ext uri="{FF2B5EF4-FFF2-40B4-BE49-F238E27FC236}">
                  <a16:creationId xmlns:a16="http://schemas.microsoft.com/office/drawing/2014/main" id="{BC3573D7-A239-DCA5-F9E1-7D7C385702AF}"/>
                </a:ext>
              </a:extLst>
            </p:cNvPr>
            <p:cNvSpPr txBox="1"/>
            <p:nvPr/>
          </p:nvSpPr>
          <p:spPr>
            <a:xfrm>
              <a:off x="9891008" y="6048106"/>
              <a:ext cx="2534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¡¡h6¬* //_  *#SFF$?</a:t>
              </a:r>
            </a:p>
            <a:p>
              <a:pPr marL="285750" indent="-285750">
                <a:buFontTx/>
                <a:buChar char="-"/>
              </a:pPr>
              <a:r>
                <a:rPr lang="es-ES" sz="1400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Rfq</a:t>
              </a:r>
              <a:r>
                <a:rPr lang="es-ES" sz="14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/!”.   &amp;¬=#jk)!</a:t>
              </a:r>
            </a:p>
          </p:txBody>
        </p:sp>
      </p:grpSp>
      <p:sp>
        <p:nvSpPr>
          <p:cNvPr id="2059" name="CuadroTexto 2058">
            <a:extLst>
              <a:ext uri="{FF2B5EF4-FFF2-40B4-BE49-F238E27FC236}">
                <a16:creationId xmlns:a16="http://schemas.microsoft.com/office/drawing/2014/main" id="{974AE042-2F59-E438-D6CB-124F9545930A}"/>
              </a:ext>
            </a:extLst>
          </p:cNvPr>
          <p:cNvSpPr txBox="1"/>
          <p:nvPr/>
        </p:nvSpPr>
        <p:spPr>
          <a:xfrm>
            <a:off x="2753462" y="375374"/>
            <a:ext cx="14448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80.58.0.33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od Times Rg" panose="020B0605020000020001" pitchFamily="34" charset="0"/>
              </a:rPr>
              <a:t>80/443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MARCA</a:t>
            </a:r>
          </a:p>
        </p:txBody>
      </p:sp>
      <p:sp>
        <p:nvSpPr>
          <p:cNvPr id="2061" name="CuadroTexto 2060">
            <a:extLst>
              <a:ext uri="{FF2B5EF4-FFF2-40B4-BE49-F238E27FC236}">
                <a16:creationId xmlns:a16="http://schemas.microsoft.com/office/drawing/2014/main" id="{BC0533EF-7959-8CEF-06FF-1D6B36F5CADF}"/>
              </a:ext>
            </a:extLst>
          </p:cNvPr>
          <p:cNvSpPr txBox="1"/>
          <p:nvPr/>
        </p:nvSpPr>
        <p:spPr>
          <a:xfrm>
            <a:off x="1391392" y="130283"/>
            <a:ext cx="14448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8.8.8.8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od Times Rg" panose="020B0605020000020001" pitchFamily="34" charset="0"/>
              </a:rPr>
              <a:t>53</a:t>
            </a:r>
          </a:p>
        </p:txBody>
      </p:sp>
      <p:sp>
        <p:nvSpPr>
          <p:cNvPr id="2063" name="CuadroTexto 2062">
            <a:extLst>
              <a:ext uri="{FF2B5EF4-FFF2-40B4-BE49-F238E27FC236}">
                <a16:creationId xmlns:a16="http://schemas.microsoft.com/office/drawing/2014/main" id="{F6C211CA-BCC3-FCA2-31E3-AAF8303D0961}"/>
              </a:ext>
            </a:extLst>
          </p:cNvPr>
          <p:cNvSpPr txBox="1"/>
          <p:nvPr/>
        </p:nvSpPr>
        <p:spPr>
          <a:xfrm>
            <a:off x="643885" y="4658358"/>
            <a:ext cx="18223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87. 187. 3.108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Good Times Rg" panose="020B0605020000020001" pitchFamily="34" charset="0"/>
            </a:endParaRPr>
          </a:p>
        </p:txBody>
      </p:sp>
      <p:sp>
        <p:nvSpPr>
          <p:cNvPr id="2064" name="CuadroTexto 2063">
            <a:extLst>
              <a:ext uri="{FF2B5EF4-FFF2-40B4-BE49-F238E27FC236}">
                <a16:creationId xmlns:a16="http://schemas.microsoft.com/office/drawing/2014/main" id="{281A6297-9088-AA2B-0FCA-20F29AED3B24}"/>
              </a:ext>
            </a:extLst>
          </p:cNvPr>
          <p:cNvSpPr txBox="1"/>
          <p:nvPr/>
        </p:nvSpPr>
        <p:spPr>
          <a:xfrm>
            <a:off x="1394634" y="555441"/>
            <a:ext cx="14448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8.8.8.8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od Times Rg" panose="020B0605020000020001" pitchFamily="34" charset="0"/>
              </a:rPr>
              <a:t>443</a:t>
            </a:r>
          </a:p>
        </p:txBody>
      </p:sp>
      <p:cxnSp>
        <p:nvCxnSpPr>
          <p:cNvPr id="2067" name="Conector recto 2066">
            <a:extLst>
              <a:ext uri="{FF2B5EF4-FFF2-40B4-BE49-F238E27FC236}">
                <a16:creationId xmlns:a16="http://schemas.microsoft.com/office/drawing/2014/main" id="{EF807A4D-D545-28FB-F7AF-B1EF3DEC6E5B}"/>
              </a:ext>
            </a:extLst>
          </p:cNvPr>
          <p:cNvCxnSpPr/>
          <p:nvPr/>
        </p:nvCxnSpPr>
        <p:spPr>
          <a:xfrm flipH="1">
            <a:off x="1742303" y="130283"/>
            <a:ext cx="895203" cy="4062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6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FE222-5860-1B62-0A3D-B6A6C5775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4E6211-E83F-3E2F-19C6-321D0DE11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49" y="3640483"/>
            <a:ext cx="774255" cy="353859"/>
          </a:xfrm>
          <a:prstGeom prst="rect">
            <a:avLst/>
          </a:prstGeom>
        </p:spPr>
      </p:pic>
      <p:pic>
        <p:nvPicPr>
          <p:cNvPr id="2052" name="Picture 4" descr="Telefonica Logo - símbolo, significado logotipo, historia, PNG">
            <a:extLst>
              <a:ext uri="{FF2B5EF4-FFF2-40B4-BE49-F238E27FC236}">
                <a16:creationId xmlns:a16="http://schemas.microsoft.com/office/drawing/2014/main" id="{5E1446F0-2268-F16E-0EBE-552E529D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37" y="3425028"/>
            <a:ext cx="1249946" cy="7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6534E1DF-159F-D327-CCF4-F1D0D2329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41" y="1034957"/>
            <a:ext cx="1092541" cy="1092541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56E4AF1-E871-617B-048A-02C8F8D6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92" y="3279878"/>
            <a:ext cx="1164372" cy="35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sa Sin Fondo PNG ,dibujos Casa, Png, Hogar PNG Imagen para Descarga  Gratuita | Pngtree">
            <a:extLst>
              <a:ext uri="{FF2B5EF4-FFF2-40B4-BE49-F238E27FC236}">
                <a16:creationId xmlns:a16="http://schemas.microsoft.com/office/drawing/2014/main" id="{47B3E14B-FB4E-B0BE-CEAA-BC40C386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69" y="4495225"/>
            <a:ext cx="1332906" cy="133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iño PNG para descargar gratis">
            <a:extLst>
              <a:ext uri="{FF2B5EF4-FFF2-40B4-BE49-F238E27FC236}">
                <a16:creationId xmlns:a16="http://schemas.microsoft.com/office/drawing/2014/main" id="{1F790A12-2738-8DEC-784D-D6C1A4A3B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76" y="5839997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ube 4">
            <a:extLst>
              <a:ext uri="{FF2B5EF4-FFF2-40B4-BE49-F238E27FC236}">
                <a16:creationId xmlns:a16="http://schemas.microsoft.com/office/drawing/2014/main" id="{EA98AB49-BAB2-5053-4D8C-B00A19F35BD1}"/>
              </a:ext>
            </a:extLst>
          </p:cNvPr>
          <p:cNvSpPr/>
          <p:nvPr/>
        </p:nvSpPr>
        <p:spPr>
          <a:xfrm>
            <a:off x="1259108" y="2898306"/>
            <a:ext cx="3124200" cy="1287254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992D2D-C866-AD22-7D95-4B8E76FC5C03}"/>
              </a:ext>
            </a:extLst>
          </p:cNvPr>
          <p:cNvSpPr txBox="1"/>
          <p:nvPr/>
        </p:nvSpPr>
        <p:spPr>
          <a:xfrm>
            <a:off x="2110238" y="197508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189D3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INTERNET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4D7F19-3910-C143-BD94-5E82B0AAAB83}"/>
              </a:ext>
            </a:extLst>
          </p:cNvPr>
          <p:cNvSpPr txBox="1"/>
          <p:nvPr/>
        </p:nvSpPr>
        <p:spPr>
          <a:xfrm>
            <a:off x="2346271" y="3047740"/>
            <a:ext cx="194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42433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ROUTER OPERADORA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84948E-092E-C1AC-E066-13D5688A5BB1}"/>
              </a:ext>
            </a:extLst>
          </p:cNvPr>
          <p:cNvSpPr txBox="1"/>
          <p:nvPr/>
        </p:nvSpPr>
        <p:spPr>
          <a:xfrm>
            <a:off x="1054100" y="4861327"/>
            <a:ext cx="157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C06923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ROUTER HOGAR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DC2AF7-A2D4-03E7-F0D8-7D74DBC48555}"/>
              </a:ext>
            </a:extLst>
          </p:cNvPr>
          <p:cNvSpPr txBox="1"/>
          <p:nvPr/>
        </p:nvSpPr>
        <p:spPr>
          <a:xfrm>
            <a:off x="4340188" y="1558129"/>
            <a:ext cx="182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42433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Router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42433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38020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cloudflare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F38020"/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0FA0B-EDB2-C811-B493-A001E62DF7E9}"/>
              </a:ext>
            </a:extLst>
          </p:cNvPr>
          <p:cNvSpPr txBox="1"/>
          <p:nvPr/>
        </p:nvSpPr>
        <p:spPr>
          <a:xfrm>
            <a:off x="199128" y="118593"/>
            <a:ext cx="1444821" cy="52322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Servidor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dns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E4CD4E-747D-0FD5-37A1-E7EAEF9E8168}"/>
              </a:ext>
            </a:extLst>
          </p:cNvPr>
          <p:cNvSpPr txBox="1"/>
          <p:nvPr/>
        </p:nvSpPr>
        <p:spPr>
          <a:xfrm>
            <a:off x="3722083" y="62454"/>
            <a:ext cx="1444821" cy="52322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Servidor web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75F5D1AD-9D86-319D-CBA8-AF1A0E0BCB16}"/>
              </a:ext>
            </a:extLst>
          </p:cNvPr>
          <p:cNvSpPr/>
          <p:nvPr/>
        </p:nvSpPr>
        <p:spPr>
          <a:xfrm rot="3235689">
            <a:off x="1355187" y="178922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C823C54-C938-BA94-12FA-03D981D28266}"/>
              </a:ext>
            </a:extLst>
          </p:cNvPr>
          <p:cNvSpPr/>
          <p:nvPr/>
        </p:nvSpPr>
        <p:spPr>
          <a:xfrm rot="14025408">
            <a:off x="1548533" y="1598959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BCB83F7F-7617-F3C7-1FF6-E77F14DA02EF}"/>
              </a:ext>
            </a:extLst>
          </p:cNvPr>
          <p:cNvSpPr/>
          <p:nvPr/>
        </p:nvSpPr>
        <p:spPr>
          <a:xfrm rot="3235689">
            <a:off x="50588" y="1045883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62D26422-3D12-72A7-7D69-E6D292B06454}"/>
              </a:ext>
            </a:extLst>
          </p:cNvPr>
          <p:cNvSpPr/>
          <p:nvPr/>
        </p:nvSpPr>
        <p:spPr>
          <a:xfrm rot="14025408">
            <a:off x="288171" y="91473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A40C082B-5BB6-F374-D712-43E84C61D403}"/>
              </a:ext>
            </a:extLst>
          </p:cNvPr>
          <p:cNvSpPr/>
          <p:nvPr/>
        </p:nvSpPr>
        <p:spPr>
          <a:xfrm rot="5400000">
            <a:off x="2186337" y="268552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2628FFEB-DA33-38AE-BA53-AA1B6EBC5366}"/>
              </a:ext>
            </a:extLst>
          </p:cNvPr>
          <p:cNvSpPr/>
          <p:nvPr/>
        </p:nvSpPr>
        <p:spPr>
          <a:xfrm rot="16189719">
            <a:off x="2379683" y="2495259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F3BFB97B-6963-5E84-A103-0D0D1257CD5F}"/>
              </a:ext>
            </a:extLst>
          </p:cNvPr>
          <p:cNvSpPr/>
          <p:nvPr/>
        </p:nvSpPr>
        <p:spPr>
          <a:xfrm rot="5400000">
            <a:off x="2037977" y="4436553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ED50A897-9EB8-70DD-2F25-726711A6149E}"/>
              </a:ext>
            </a:extLst>
          </p:cNvPr>
          <p:cNvSpPr/>
          <p:nvPr/>
        </p:nvSpPr>
        <p:spPr>
          <a:xfrm rot="16189719">
            <a:off x="2231323" y="424628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04D8F21F-29BD-B9DE-677F-F2C85D44CC43}"/>
              </a:ext>
            </a:extLst>
          </p:cNvPr>
          <p:cNvSpPr/>
          <p:nvPr/>
        </p:nvSpPr>
        <p:spPr>
          <a:xfrm rot="5400000">
            <a:off x="1591562" y="5880613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4B54A737-0071-DA6D-28E0-1DD2EE672A01}"/>
              </a:ext>
            </a:extLst>
          </p:cNvPr>
          <p:cNvSpPr/>
          <p:nvPr/>
        </p:nvSpPr>
        <p:spPr>
          <a:xfrm rot="16189719">
            <a:off x="1784908" y="569034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4A51281B-470A-8C69-88D8-7CA5F9D491DD}"/>
              </a:ext>
            </a:extLst>
          </p:cNvPr>
          <p:cNvSpPr/>
          <p:nvPr/>
        </p:nvSpPr>
        <p:spPr>
          <a:xfrm rot="7509853">
            <a:off x="4019477" y="831821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0B33B1C8-1DC9-F4BC-052F-433CFE7D1F38}"/>
              </a:ext>
            </a:extLst>
          </p:cNvPr>
          <p:cNvSpPr/>
          <p:nvPr/>
        </p:nvSpPr>
        <p:spPr>
          <a:xfrm rot="18339013">
            <a:off x="4310788" y="813372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DC03A9AD-AB73-0FDA-0640-9D4104BE7071}"/>
              </a:ext>
            </a:extLst>
          </p:cNvPr>
          <p:cNvSpPr/>
          <p:nvPr/>
        </p:nvSpPr>
        <p:spPr>
          <a:xfrm rot="5400000">
            <a:off x="2618865" y="2728943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7E8D1A12-C6AC-D2EA-FC4E-0856DE2A63F8}"/>
              </a:ext>
            </a:extLst>
          </p:cNvPr>
          <p:cNvSpPr/>
          <p:nvPr/>
        </p:nvSpPr>
        <p:spPr>
          <a:xfrm rot="16189719">
            <a:off x="2812211" y="253867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88239ABB-C512-AC5D-DBB4-9A9A72D09E08}"/>
              </a:ext>
            </a:extLst>
          </p:cNvPr>
          <p:cNvSpPr/>
          <p:nvPr/>
        </p:nvSpPr>
        <p:spPr>
          <a:xfrm rot="5400000">
            <a:off x="2954996" y="4380668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75299677-A6B9-5777-0C02-6CEC8C093058}"/>
              </a:ext>
            </a:extLst>
          </p:cNvPr>
          <p:cNvSpPr/>
          <p:nvPr/>
        </p:nvSpPr>
        <p:spPr>
          <a:xfrm rot="16189719">
            <a:off x="3148342" y="4190401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ECAC89FB-A3CC-E18D-C9B8-5F9213CAA9A7}"/>
              </a:ext>
            </a:extLst>
          </p:cNvPr>
          <p:cNvSpPr/>
          <p:nvPr/>
        </p:nvSpPr>
        <p:spPr>
          <a:xfrm rot="5400000">
            <a:off x="2753737" y="5936188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8029E9D3-EBD1-966A-52E0-4EE381CB5F43}"/>
              </a:ext>
            </a:extLst>
          </p:cNvPr>
          <p:cNvSpPr/>
          <p:nvPr/>
        </p:nvSpPr>
        <p:spPr>
          <a:xfrm rot="16189719">
            <a:off x="2947083" y="5745921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834B947C-9C76-A55B-4CD2-324572549C2B}"/>
              </a:ext>
            </a:extLst>
          </p:cNvPr>
          <p:cNvSpPr/>
          <p:nvPr/>
        </p:nvSpPr>
        <p:spPr>
          <a:xfrm rot="7509853">
            <a:off x="3483239" y="1847156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863427DE-20F3-E80E-1478-77F0FA95F4E3}"/>
              </a:ext>
            </a:extLst>
          </p:cNvPr>
          <p:cNvSpPr/>
          <p:nvPr/>
        </p:nvSpPr>
        <p:spPr>
          <a:xfrm rot="18339013">
            <a:off x="3774550" y="1828707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E05D24D-C603-44A5-2DCB-1A35490E2F6B}"/>
              </a:ext>
            </a:extLst>
          </p:cNvPr>
          <p:cNvSpPr/>
          <p:nvPr/>
        </p:nvSpPr>
        <p:spPr>
          <a:xfrm>
            <a:off x="139229" y="6019183"/>
            <a:ext cx="432348" cy="2844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B27F07F-C7F3-0439-A49C-97C695513967}"/>
              </a:ext>
            </a:extLst>
          </p:cNvPr>
          <p:cNvSpPr/>
          <p:nvPr/>
        </p:nvSpPr>
        <p:spPr>
          <a:xfrm>
            <a:off x="139229" y="6417438"/>
            <a:ext cx="432348" cy="28448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E2B7552-9201-C0A0-F478-B0EF4FF90BF3}"/>
              </a:ext>
            </a:extLst>
          </p:cNvPr>
          <p:cNvSpPr txBox="1"/>
          <p:nvPr/>
        </p:nvSpPr>
        <p:spPr>
          <a:xfrm>
            <a:off x="677038" y="5986999"/>
            <a:ext cx="926117" cy="3077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https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BB883E4-41C8-4EEF-4AD3-3905F88B25BF}"/>
              </a:ext>
            </a:extLst>
          </p:cNvPr>
          <p:cNvSpPr txBox="1"/>
          <p:nvPr/>
        </p:nvSpPr>
        <p:spPr>
          <a:xfrm>
            <a:off x="677037" y="6417705"/>
            <a:ext cx="715231" cy="3077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dns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</p:txBody>
      </p:sp>
      <p:grpSp>
        <p:nvGrpSpPr>
          <p:cNvPr id="2076" name="Grupo 2075">
            <a:extLst>
              <a:ext uri="{FF2B5EF4-FFF2-40B4-BE49-F238E27FC236}">
                <a16:creationId xmlns:a16="http://schemas.microsoft.com/office/drawing/2014/main" id="{83C08D7B-1846-14F7-9163-18F69CBA2AE7}"/>
              </a:ext>
            </a:extLst>
          </p:cNvPr>
          <p:cNvGrpSpPr/>
          <p:nvPr/>
        </p:nvGrpSpPr>
        <p:grpSpPr>
          <a:xfrm>
            <a:off x="4906749" y="3116668"/>
            <a:ext cx="7578696" cy="1953617"/>
            <a:chOff x="4906749" y="3116668"/>
            <a:chExt cx="7578696" cy="1953617"/>
          </a:xfrm>
        </p:grpSpPr>
        <p:pic>
          <p:nvPicPr>
            <p:cNvPr id="14" name="Gráfico 13" descr="Insignia 4 con relleno sólido">
              <a:extLst>
                <a:ext uri="{FF2B5EF4-FFF2-40B4-BE49-F238E27FC236}">
                  <a16:creationId xmlns:a16="http://schemas.microsoft.com/office/drawing/2014/main" id="{A9772C53-730D-4B0C-B5AB-477F58498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06749" y="3116668"/>
              <a:ext cx="542856" cy="542856"/>
            </a:xfrm>
            <a:prstGeom prst="rect">
              <a:avLst/>
            </a:prstGeom>
          </p:spPr>
        </p:pic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56D8AFB4-F275-734A-3AB0-790D434D7C9D}"/>
                </a:ext>
              </a:extLst>
            </p:cNvPr>
            <p:cNvSpPr txBox="1"/>
            <p:nvPr/>
          </p:nvSpPr>
          <p:spPr>
            <a:xfrm>
              <a:off x="5658932" y="3180112"/>
              <a:ext cx="59965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2433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[</a:t>
              </a:r>
              <a:r>
                <a:rPr kumimoji="0" lang="es-E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42433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dns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2433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 (DOH= DNS </a:t>
              </a:r>
              <a:r>
                <a:rPr kumimoji="0" lang="es-E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42433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Over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2433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 https) + ECH] = CLOUDFLARE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AAB10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endParaRPr>
            </a:p>
          </p:txBody>
        </p:sp>
        <p:sp>
          <p:nvSpPr>
            <p:cNvPr id="2048" name="Rectángulo 2047">
              <a:extLst>
                <a:ext uri="{FF2B5EF4-FFF2-40B4-BE49-F238E27FC236}">
                  <a16:creationId xmlns:a16="http://schemas.microsoft.com/office/drawing/2014/main" id="{83B22ACE-574C-7C37-9E56-5379C19F98FC}"/>
                </a:ext>
              </a:extLst>
            </p:cNvPr>
            <p:cNvSpPr/>
            <p:nvPr/>
          </p:nvSpPr>
          <p:spPr>
            <a:xfrm>
              <a:off x="5511810" y="3729779"/>
              <a:ext cx="432348" cy="284486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49" name="CuadroTexto 2048">
              <a:extLst>
                <a:ext uri="{FF2B5EF4-FFF2-40B4-BE49-F238E27FC236}">
                  <a16:creationId xmlns:a16="http://schemas.microsoft.com/office/drawing/2014/main" id="{F71C5155-FA8E-6141-0EDA-9FE0979B10E4}"/>
                </a:ext>
              </a:extLst>
            </p:cNvPr>
            <p:cNvSpPr txBox="1"/>
            <p:nvPr/>
          </p:nvSpPr>
          <p:spPr>
            <a:xfrm>
              <a:off x="6049618" y="3730046"/>
              <a:ext cx="1394555" cy="307777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Dns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 (DOH)</a:t>
              </a:r>
            </a:p>
          </p:txBody>
        </p:sp>
        <p:sp>
          <p:nvSpPr>
            <p:cNvPr id="2050" name="CuadroTexto 2049">
              <a:extLst>
                <a:ext uri="{FF2B5EF4-FFF2-40B4-BE49-F238E27FC236}">
                  <a16:creationId xmlns:a16="http://schemas.microsoft.com/office/drawing/2014/main" id="{CFC40F13-A8DA-FC24-9A8A-5166B25F8776}"/>
                </a:ext>
              </a:extLst>
            </p:cNvPr>
            <p:cNvSpPr txBox="1"/>
            <p:nvPr/>
          </p:nvSpPr>
          <p:spPr>
            <a:xfrm>
              <a:off x="6774393" y="4070012"/>
              <a:ext cx="1394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itchFamily="2" charset="0"/>
                  <a:ea typeface="Open Sans" pitchFamily="2" charset="0"/>
                  <a:cs typeface="Open Sans" pitchFamily="2" charset="0"/>
                </a:rPr>
                <a:t>/(&amp;%#?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itchFamily="2" charset="0"/>
                  <a:ea typeface="Open Sans" pitchFamily="2" charset="0"/>
                  <a:cs typeface="Open Sans" pitchFamily="2" charset="0"/>
                </a:rPr>
                <a:t>*pk8+@</a:t>
              </a:r>
            </a:p>
          </p:txBody>
        </p:sp>
        <p:sp>
          <p:nvSpPr>
            <p:cNvPr id="2051" name="Rectángulo 2050">
              <a:extLst>
                <a:ext uri="{FF2B5EF4-FFF2-40B4-BE49-F238E27FC236}">
                  <a16:creationId xmlns:a16="http://schemas.microsoft.com/office/drawing/2014/main" id="{6E6590E0-1104-8463-6AAE-F7B1A34BDD7A}"/>
                </a:ext>
              </a:extLst>
            </p:cNvPr>
            <p:cNvSpPr/>
            <p:nvPr/>
          </p:nvSpPr>
          <p:spPr>
            <a:xfrm>
              <a:off x="8186865" y="3762230"/>
              <a:ext cx="432348" cy="28448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53" name="CuadroTexto 2052">
              <a:extLst>
                <a:ext uri="{FF2B5EF4-FFF2-40B4-BE49-F238E27FC236}">
                  <a16:creationId xmlns:a16="http://schemas.microsoft.com/office/drawing/2014/main" id="{A84CE38E-C13F-6813-BEF8-556FD37031B2}"/>
                </a:ext>
              </a:extLst>
            </p:cNvPr>
            <p:cNvSpPr txBox="1"/>
            <p:nvPr/>
          </p:nvSpPr>
          <p:spPr>
            <a:xfrm>
              <a:off x="8724674" y="3730046"/>
              <a:ext cx="926117" cy="307777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https</a:t>
              </a:r>
            </a:p>
          </p:txBody>
        </p:sp>
        <p:sp>
          <p:nvSpPr>
            <p:cNvPr id="2055" name="CuadroTexto 2054">
              <a:extLst>
                <a:ext uri="{FF2B5EF4-FFF2-40B4-BE49-F238E27FC236}">
                  <a16:creationId xmlns:a16="http://schemas.microsoft.com/office/drawing/2014/main" id="{50E1D20D-2DB0-67DE-F0BC-D04AE5F01AF1}"/>
                </a:ext>
              </a:extLst>
            </p:cNvPr>
            <p:cNvSpPr txBox="1"/>
            <p:nvPr/>
          </p:nvSpPr>
          <p:spPr>
            <a:xfrm>
              <a:off x="5464053" y="4119346"/>
              <a:ext cx="141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itchFamily="2" charset="0"/>
                  <a:ea typeface="Open Sans" pitchFamily="2" charset="0"/>
                  <a:cs typeface="Open Sans" pitchFamily="2" charset="0"/>
                </a:rPr>
                <a:t>- Trafico ENCRIPTADO:</a:t>
              </a:r>
            </a:p>
          </p:txBody>
        </p:sp>
        <p:sp>
          <p:nvSpPr>
            <p:cNvPr id="2056" name="CuadroTexto 2055">
              <a:extLst>
                <a:ext uri="{FF2B5EF4-FFF2-40B4-BE49-F238E27FC236}">
                  <a16:creationId xmlns:a16="http://schemas.microsoft.com/office/drawing/2014/main" id="{2FF52A84-7CA7-6DE3-3936-C414CC7E8506}"/>
                </a:ext>
              </a:extLst>
            </p:cNvPr>
            <p:cNvSpPr txBox="1"/>
            <p:nvPr/>
          </p:nvSpPr>
          <p:spPr>
            <a:xfrm>
              <a:off x="8168948" y="4116178"/>
              <a:ext cx="1897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itchFamily="2" charset="0"/>
                  <a:ea typeface="Open Sans" pitchFamily="2" charset="0"/>
                  <a:cs typeface="Open Sans" pitchFamily="2" charset="0"/>
                </a:rPr>
                <a:t>- Cabeceras ENCRIPTADAS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itchFamily="2" charset="0"/>
                  <a:ea typeface="Open Sans" pitchFamily="2" charset="0"/>
                  <a:cs typeface="Open Sans" pitchFamily="2" charset="0"/>
                </a:rPr>
                <a:t>- Datos ENCRIPTADOS</a:t>
              </a:r>
            </a:p>
          </p:txBody>
        </p:sp>
        <p:sp>
          <p:nvSpPr>
            <p:cNvPr id="2057" name="CuadroTexto 2056">
              <a:extLst>
                <a:ext uri="{FF2B5EF4-FFF2-40B4-BE49-F238E27FC236}">
                  <a16:creationId xmlns:a16="http://schemas.microsoft.com/office/drawing/2014/main" id="{77D0E99E-AEE4-8D36-05AD-CECAB9489E99}"/>
                </a:ext>
              </a:extLst>
            </p:cNvPr>
            <p:cNvSpPr txBox="1"/>
            <p:nvPr/>
          </p:nvSpPr>
          <p:spPr>
            <a:xfrm>
              <a:off x="9950791" y="4233615"/>
              <a:ext cx="2534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itchFamily="2" charset="0"/>
                  <a:ea typeface="Open Sans" pitchFamily="2" charset="0"/>
                  <a:cs typeface="Open Sans" pitchFamily="2" charset="0"/>
                </a:rPr>
                <a:t>¡¡h6¬* //_  *#SFF$?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itchFamily="2" charset="0"/>
                  <a:ea typeface="Open Sans" pitchFamily="2" charset="0"/>
                  <a:cs typeface="Open Sans" pitchFamily="2" charset="0"/>
                </a:rPr>
                <a:t>Rfq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itchFamily="2" charset="0"/>
                  <a:ea typeface="Open Sans" pitchFamily="2" charset="0"/>
                  <a:cs typeface="Open Sans" pitchFamily="2" charset="0"/>
                </a:rPr>
                <a:t>/!”.   &amp;¬=#jk)!</a:t>
              </a:r>
            </a:p>
          </p:txBody>
        </p:sp>
      </p:grpSp>
      <p:pic>
        <p:nvPicPr>
          <p:cNvPr id="17" name="Imagen 16" descr="Logotipo&#10;&#10;El contenido generado por IA puede ser incorrecto.">
            <a:extLst>
              <a:ext uri="{FF2B5EF4-FFF2-40B4-BE49-F238E27FC236}">
                <a16:creationId xmlns:a16="http://schemas.microsoft.com/office/drawing/2014/main" id="{8BEF6B90-88F9-E160-F476-B313A2503B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15" y="966785"/>
            <a:ext cx="1557825" cy="517198"/>
          </a:xfrm>
          <a:prstGeom prst="rect">
            <a:avLst/>
          </a:prstGeom>
        </p:spPr>
      </p:pic>
      <p:pic>
        <p:nvPicPr>
          <p:cNvPr id="29" name="Imagen 28" descr="Logotipo&#10;&#10;El contenido generado por IA puede ser incorrecto.">
            <a:extLst>
              <a:ext uri="{FF2B5EF4-FFF2-40B4-BE49-F238E27FC236}">
                <a16:creationId xmlns:a16="http://schemas.microsoft.com/office/drawing/2014/main" id="{7A5F278B-C79A-7CFB-EC05-5C81AE2E1A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3" y="1012692"/>
            <a:ext cx="1557825" cy="517198"/>
          </a:xfrm>
          <a:prstGeom prst="rect">
            <a:avLst/>
          </a:prstGeom>
        </p:spPr>
      </p:pic>
      <p:sp>
        <p:nvSpPr>
          <p:cNvPr id="2059" name="CuadroTexto 2058">
            <a:extLst>
              <a:ext uri="{FF2B5EF4-FFF2-40B4-BE49-F238E27FC236}">
                <a16:creationId xmlns:a16="http://schemas.microsoft.com/office/drawing/2014/main" id="{B5C12319-6FDF-EFF9-DA54-F3F2301CC673}"/>
              </a:ext>
            </a:extLst>
          </p:cNvPr>
          <p:cNvSpPr txBox="1"/>
          <p:nvPr/>
        </p:nvSpPr>
        <p:spPr>
          <a:xfrm>
            <a:off x="-109346" y="1582198"/>
            <a:ext cx="182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42433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Router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42433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38020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cloudflare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F38020"/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</p:txBody>
      </p:sp>
      <p:sp>
        <p:nvSpPr>
          <p:cNvPr id="2061" name="CuadroTexto 2060">
            <a:extLst>
              <a:ext uri="{FF2B5EF4-FFF2-40B4-BE49-F238E27FC236}">
                <a16:creationId xmlns:a16="http://schemas.microsoft.com/office/drawing/2014/main" id="{7D46E1DD-AD4A-B482-703E-9AE5FD61FA0D}"/>
              </a:ext>
            </a:extLst>
          </p:cNvPr>
          <p:cNvSpPr txBox="1"/>
          <p:nvPr/>
        </p:nvSpPr>
        <p:spPr>
          <a:xfrm>
            <a:off x="5350415" y="63942"/>
            <a:ext cx="1444821" cy="52322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Servidor web 2</a:t>
            </a:r>
          </a:p>
        </p:txBody>
      </p:sp>
      <p:sp>
        <p:nvSpPr>
          <p:cNvPr id="2063" name="Flecha: a la derecha 2062">
            <a:extLst>
              <a:ext uri="{FF2B5EF4-FFF2-40B4-BE49-F238E27FC236}">
                <a16:creationId xmlns:a16="http://schemas.microsoft.com/office/drawing/2014/main" id="{5982B20A-A6FE-61A1-69D7-742270CC2250}"/>
              </a:ext>
            </a:extLst>
          </p:cNvPr>
          <p:cNvSpPr/>
          <p:nvPr/>
        </p:nvSpPr>
        <p:spPr>
          <a:xfrm rot="7509853">
            <a:off x="5511769" y="905702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64" name="Flecha: a la derecha 2063">
            <a:extLst>
              <a:ext uri="{FF2B5EF4-FFF2-40B4-BE49-F238E27FC236}">
                <a16:creationId xmlns:a16="http://schemas.microsoft.com/office/drawing/2014/main" id="{617A5923-3B73-490E-9D7F-28C9E0FB6963}"/>
              </a:ext>
            </a:extLst>
          </p:cNvPr>
          <p:cNvSpPr/>
          <p:nvPr/>
        </p:nvSpPr>
        <p:spPr>
          <a:xfrm rot="18339013">
            <a:off x="5803080" y="887253"/>
            <a:ext cx="714184" cy="188154"/>
          </a:xfrm>
          <a:prstGeom prst="rightArrow">
            <a:avLst>
              <a:gd name="adj1" fmla="val 50000"/>
              <a:gd name="adj2" fmla="val 134495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65" name="CuadroTexto 2064">
            <a:extLst>
              <a:ext uri="{FF2B5EF4-FFF2-40B4-BE49-F238E27FC236}">
                <a16:creationId xmlns:a16="http://schemas.microsoft.com/office/drawing/2014/main" id="{9E3628C1-E5DE-0627-4D28-EE509A1F0E89}"/>
              </a:ext>
            </a:extLst>
          </p:cNvPr>
          <p:cNvSpPr txBox="1"/>
          <p:nvPr/>
        </p:nvSpPr>
        <p:spPr>
          <a:xfrm>
            <a:off x="6352164" y="636329"/>
            <a:ext cx="14448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120.8.8.111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od Times Rg" panose="020B0605020000020001" pitchFamily="34" charset="0"/>
              </a:rPr>
              <a:t>80/443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pornhub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Good Times Rg" panose="020B0605020000020001" pitchFamily="34" charset="0"/>
              <a:ea typeface="+mn-ea"/>
              <a:cs typeface="+mn-cs"/>
            </a:endParaRPr>
          </a:p>
        </p:txBody>
      </p:sp>
      <p:sp>
        <p:nvSpPr>
          <p:cNvPr id="2066" name="CuadroTexto 2065">
            <a:extLst>
              <a:ext uri="{FF2B5EF4-FFF2-40B4-BE49-F238E27FC236}">
                <a16:creationId xmlns:a16="http://schemas.microsoft.com/office/drawing/2014/main" id="{2BDF5A77-D518-5DFE-A1B4-7FDC24F7D275}"/>
              </a:ext>
            </a:extLst>
          </p:cNvPr>
          <p:cNvSpPr txBox="1"/>
          <p:nvPr/>
        </p:nvSpPr>
        <p:spPr>
          <a:xfrm>
            <a:off x="2865359" y="671909"/>
            <a:ext cx="14448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80.58.0.33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od Times Rg" panose="020B0605020000020001" pitchFamily="34" charset="0"/>
              </a:rPr>
              <a:t>80/443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MARCA</a:t>
            </a:r>
          </a:p>
        </p:txBody>
      </p:sp>
      <p:sp>
        <p:nvSpPr>
          <p:cNvPr id="2067" name="CuadroTexto 2066">
            <a:extLst>
              <a:ext uri="{FF2B5EF4-FFF2-40B4-BE49-F238E27FC236}">
                <a16:creationId xmlns:a16="http://schemas.microsoft.com/office/drawing/2014/main" id="{E1068500-C0DA-0083-6C6F-9F9CB021B11C}"/>
              </a:ext>
            </a:extLst>
          </p:cNvPr>
          <p:cNvSpPr txBox="1"/>
          <p:nvPr/>
        </p:nvSpPr>
        <p:spPr>
          <a:xfrm>
            <a:off x="1259108" y="105961"/>
            <a:ext cx="14448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1.1.1.1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od Times Rg" panose="020B0605020000020001" pitchFamily="34" charset="0"/>
              </a:rPr>
              <a:t>443</a:t>
            </a:r>
          </a:p>
        </p:txBody>
      </p:sp>
      <p:grpSp>
        <p:nvGrpSpPr>
          <p:cNvPr id="2075" name="Grupo 2074">
            <a:extLst>
              <a:ext uri="{FF2B5EF4-FFF2-40B4-BE49-F238E27FC236}">
                <a16:creationId xmlns:a16="http://schemas.microsoft.com/office/drawing/2014/main" id="{75066D79-9E70-E48F-BE67-B5EA99CC61D9}"/>
              </a:ext>
            </a:extLst>
          </p:cNvPr>
          <p:cNvGrpSpPr/>
          <p:nvPr/>
        </p:nvGrpSpPr>
        <p:grpSpPr>
          <a:xfrm>
            <a:off x="0" y="8413"/>
            <a:ext cx="12235383" cy="1586714"/>
            <a:chOff x="0" y="8413"/>
            <a:chExt cx="12235383" cy="1586714"/>
          </a:xfrm>
        </p:grpSpPr>
        <p:sp>
          <p:nvSpPr>
            <p:cNvPr id="2068" name="Rectángulo 2067">
              <a:extLst>
                <a:ext uri="{FF2B5EF4-FFF2-40B4-BE49-F238E27FC236}">
                  <a16:creationId xmlns:a16="http://schemas.microsoft.com/office/drawing/2014/main" id="{D71E39BD-03AC-660D-3258-106CC77D3857}"/>
                </a:ext>
              </a:extLst>
            </p:cNvPr>
            <p:cNvSpPr/>
            <p:nvPr/>
          </p:nvSpPr>
          <p:spPr>
            <a:xfrm>
              <a:off x="0" y="8413"/>
              <a:ext cx="7957751" cy="1586714"/>
            </a:xfrm>
            <a:prstGeom prst="rect">
              <a:avLst/>
            </a:prstGeom>
            <a:solidFill>
              <a:srgbClr val="00FFFF">
                <a:alpha val="27000"/>
              </a:srgbClr>
            </a:solidFill>
            <a:ln w="34925"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70" name="Conector recto de flecha 2069">
              <a:extLst>
                <a:ext uri="{FF2B5EF4-FFF2-40B4-BE49-F238E27FC236}">
                  <a16:creationId xmlns:a16="http://schemas.microsoft.com/office/drawing/2014/main" id="{EA34453C-BD4C-D04A-8DCA-6D3FE1E99A3E}"/>
                </a:ext>
              </a:extLst>
            </p:cNvPr>
            <p:cNvCxnSpPr>
              <a:cxnSpLocks/>
              <a:stCxn id="2068" idx="3"/>
            </p:cNvCxnSpPr>
            <p:nvPr/>
          </p:nvCxnSpPr>
          <p:spPr>
            <a:xfrm>
              <a:off x="7957751" y="801770"/>
              <a:ext cx="766923" cy="18961"/>
            </a:xfrm>
            <a:prstGeom prst="straightConnector1">
              <a:avLst/>
            </a:prstGeom>
            <a:solidFill>
              <a:srgbClr val="00FFFF">
                <a:alpha val="27000"/>
              </a:srgbClr>
            </a:solidFill>
            <a:ln w="34925">
              <a:prstDash val="dashDot"/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72" name="CuadroTexto 2071">
              <a:extLst>
                <a:ext uri="{FF2B5EF4-FFF2-40B4-BE49-F238E27FC236}">
                  <a16:creationId xmlns:a16="http://schemas.microsoft.com/office/drawing/2014/main" id="{B45BCCB7-F377-B949-0677-525DAC3884AF}"/>
                </a:ext>
              </a:extLst>
            </p:cNvPr>
            <p:cNvSpPr txBox="1"/>
            <p:nvPr/>
          </p:nvSpPr>
          <p:spPr>
            <a:xfrm>
              <a:off x="8118517" y="313776"/>
              <a:ext cx="4116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0" u="sng" strike="noStrike" kern="1200" cap="none" spc="0" normalizeH="0" baseline="0" noProof="0" dirty="0">
                  <a:ln>
                    <a:noFill/>
                  </a:ln>
                  <a:solidFill>
                    <a:srgbClr val="042433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“TODO</a:t>
              </a:r>
              <a:r>
                <a:rPr kumimoji="0" lang="es-E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42433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” ES </a:t>
              </a:r>
              <a:r>
                <a:rPr kumimoji="0" lang="es-E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38020"/>
                  </a:solidFill>
                  <a:effectLst/>
                  <a:uLnTx/>
                  <a:uFillTx/>
                  <a:latin typeface="Good Times Rg" panose="020B0605020000020001" pitchFamily="34" charset="0"/>
                  <a:ea typeface="+mn-ea"/>
                  <a:cs typeface="+mn-cs"/>
                </a:rPr>
                <a:t>cloudflare</a:t>
              </a:r>
              <a:endPara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38020"/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endParaRPr>
            </a:p>
          </p:txBody>
        </p:sp>
      </p:grpSp>
      <p:sp>
        <p:nvSpPr>
          <p:cNvPr id="2074" name="CuadroTexto 2073">
            <a:extLst>
              <a:ext uri="{FF2B5EF4-FFF2-40B4-BE49-F238E27FC236}">
                <a16:creationId xmlns:a16="http://schemas.microsoft.com/office/drawing/2014/main" id="{DC6F63C0-A64B-A25B-AD19-490E572F4CA3}"/>
              </a:ext>
            </a:extLst>
          </p:cNvPr>
          <p:cNvSpPr txBox="1"/>
          <p:nvPr/>
        </p:nvSpPr>
        <p:spPr>
          <a:xfrm>
            <a:off x="643885" y="4658358"/>
            <a:ext cx="18223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ood Times Rg" panose="020B0605020000020001" pitchFamily="34" charset="0"/>
                <a:ea typeface="+mn-ea"/>
                <a:cs typeface="+mn-cs"/>
              </a:rPr>
              <a:t>87. 187. 3.108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Good Times Rg" panose="020B0605020000020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766</Words>
  <Application>Microsoft Office PowerPoint</Application>
  <PresentationFormat>Panorámica</PresentationFormat>
  <Paragraphs>156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Good Times Rg</vt:lpstr>
      <vt:lpstr>Montserrat</vt:lpstr>
      <vt:lpstr>Open Sans</vt:lpstr>
      <vt:lpstr>Open Sans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María José Valero Sancho</dc:creator>
  <cp:lastModifiedBy>Julián Pérez</cp:lastModifiedBy>
  <cp:revision>11</cp:revision>
  <dcterms:created xsi:type="dcterms:W3CDTF">2025-03-18T10:12:59Z</dcterms:created>
  <dcterms:modified xsi:type="dcterms:W3CDTF">2025-03-27T13:04:28Z</dcterms:modified>
</cp:coreProperties>
</file>