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147478421" r:id="rId4"/>
    <p:sldId id="275" r:id="rId5"/>
    <p:sldId id="257" r:id="rId6"/>
    <p:sldId id="258" r:id="rId7"/>
    <p:sldId id="259" r:id="rId8"/>
    <p:sldId id="260" r:id="rId9"/>
    <p:sldId id="261" r:id="rId10"/>
    <p:sldId id="265" r:id="rId11"/>
    <p:sldId id="262" r:id="rId12"/>
    <p:sldId id="268" r:id="rId13"/>
    <p:sldId id="2147478422" r:id="rId14"/>
    <p:sldId id="270" r:id="rId15"/>
    <p:sldId id="2147478423" r:id="rId16"/>
    <p:sldId id="266" r:id="rId17"/>
    <p:sldId id="267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Hoja1!$A$2:$A$7</c:f>
              <c:strCache>
                <c:ptCount val="6"/>
                <c:pt idx="0">
                  <c:v>Distribución y servicios</c:v>
                </c:pt>
                <c:pt idx="1">
                  <c:v>Financiero</c:v>
                </c:pt>
                <c:pt idx="2">
                  <c:v>Industria y recursos</c:v>
                </c:pt>
                <c:pt idx="3">
                  <c:v>Sector público</c:v>
                </c:pt>
                <c:pt idx="4">
                  <c:v>Infraestructura</c:v>
                </c:pt>
                <c:pt idx="5">
                  <c:v>Consumidores</c:v>
                </c:pt>
              </c:strCache>
            </c:strRef>
          </c:cat>
          <c:val>
            <c:numRef>
              <c:f>Hoja1!$B$2:$B$7</c:f>
              <c:numCache>
                <c:formatCode>#,##0.00\ "€"</c:formatCode>
                <c:ptCount val="6"/>
                <c:pt idx="0">
                  <c:v>474.04</c:v>
                </c:pt>
                <c:pt idx="1">
                  <c:v>311.39</c:v>
                </c:pt>
                <c:pt idx="2">
                  <c:v>270.64</c:v>
                </c:pt>
                <c:pt idx="3">
                  <c:v>192.22</c:v>
                </c:pt>
                <c:pt idx="4">
                  <c:v>148.84</c:v>
                </c:pt>
                <c:pt idx="5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86-44D8-AC2B-8057682C803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C00000">
                <a:alpha val="48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Hoja1!$A$2:$A$7</c:f>
              <c:strCache>
                <c:ptCount val="6"/>
                <c:pt idx="0">
                  <c:v>Distribución y servicios</c:v>
                </c:pt>
                <c:pt idx="1">
                  <c:v>Financiero</c:v>
                </c:pt>
                <c:pt idx="2">
                  <c:v>Industria y recursos</c:v>
                </c:pt>
                <c:pt idx="3">
                  <c:v>Sector público</c:v>
                </c:pt>
                <c:pt idx="4">
                  <c:v>Infraestructura</c:v>
                </c:pt>
                <c:pt idx="5">
                  <c:v>Consumidores</c:v>
                </c:pt>
              </c:strCache>
            </c:strRef>
          </c:cat>
          <c:val>
            <c:numRef>
              <c:f>Hoja1!$C$2:$C$7</c:f>
              <c:numCache>
                <c:formatCode>#,##0.00\ "€"</c:formatCode>
                <c:ptCount val="6"/>
                <c:pt idx="0">
                  <c:v>662.76</c:v>
                </c:pt>
                <c:pt idx="1">
                  <c:v>427.75</c:v>
                </c:pt>
                <c:pt idx="2">
                  <c:v>364.75</c:v>
                </c:pt>
                <c:pt idx="3">
                  <c:v>269.19</c:v>
                </c:pt>
                <c:pt idx="4">
                  <c:v>207.73</c:v>
                </c:pt>
                <c:pt idx="5">
                  <c:v>89.12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86-44D8-AC2B-8057682C8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2599375"/>
        <c:axId val="732882735"/>
      </c:barChart>
      <c:catAx>
        <c:axId val="732599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32882735"/>
        <c:crosses val="autoZero"/>
        <c:auto val="1"/>
        <c:lblAlgn val="ctr"/>
        <c:lblOffset val="100"/>
        <c:noMultiLvlLbl val="0"/>
      </c:catAx>
      <c:valAx>
        <c:axId val="732882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32599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668C13-2153-414E-B4DF-94E4724A478B}" type="doc">
      <dgm:prSet loTypeId="urn:microsoft.com/office/officeart/2005/8/layout/arrow5" loCatId="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D64D8DD-5748-4FFD-88B1-5B9A9786A297}">
      <dgm:prSet phldrT="[Texto]"/>
      <dgm:spPr>
        <a:solidFill>
          <a:srgbClr val="C00000"/>
        </a:solidFill>
      </dgm:spPr>
      <dgm:t>
        <a:bodyPr/>
        <a:lstStyle/>
        <a:p>
          <a:r>
            <a:rPr lang="es-ES"/>
            <a:t>Emprendimiento en Ciberseguridad</a:t>
          </a:r>
          <a:endParaRPr lang="es-ES" dirty="0"/>
        </a:p>
      </dgm:t>
    </dgm:pt>
    <dgm:pt modelId="{41C7823C-6CC1-4BF6-A5C8-C2078C20F4FC}" type="parTrans" cxnId="{A1C9FD17-DABB-41DE-8145-3A68790E3B3B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9A60F789-8731-494B-9DE3-567FDA58655B}" type="sibTrans" cxnId="{A1C9FD17-DABB-41DE-8145-3A68790E3B3B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3778AFA1-42BC-4E3A-A0C8-25DEB3972EAF}">
      <dgm:prSet phldrT="[Texto]"/>
      <dgm:spPr>
        <a:solidFill>
          <a:srgbClr val="C00000"/>
        </a:solidFill>
      </dgm:spPr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Ciberseguridad en el Emprendimiento</a:t>
          </a:r>
        </a:p>
      </dgm:t>
    </dgm:pt>
    <dgm:pt modelId="{953A7322-DFD6-43DC-B7C4-38F3C7BF2115}" type="parTrans" cxnId="{0C62AE8E-CE30-4115-9C86-1487D7C72E9D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BB339EEE-6BFC-41EE-9542-0CAA66357825}" type="sibTrans" cxnId="{0C62AE8E-CE30-4115-9C86-1487D7C72E9D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229335B0-DE15-ED40-819C-AA93A9388E00}" type="pres">
      <dgm:prSet presAssocID="{85668C13-2153-414E-B4DF-94E4724A478B}" presName="diagram" presStyleCnt="0">
        <dgm:presLayoutVars>
          <dgm:dir/>
          <dgm:resizeHandles val="exact"/>
        </dgm:presLayoutVars>
      </dgm:prSet>
      <dgm:spPr/>
    </dgm:pt>
    <dgm:pt modelId="{7658E461-0707-9940-A0F0-4A6A94BA935A}" type="pres">
      <dgm:prSet presAssocID="{4D64D8DD-5748-4FFD-88B1-5B9A9786A297}" presName="arrow" presStyleLbl="node1" presStyleIdx="0" presStyleCnt="2">
        <dgm:presLayoutVars>
          <dgm:bulletEnabled val="1"/>
        </dgm:presLayoutVars>
      </dgm:prSet>
      <dgm:spPr/>
    </dgm:pt>
    <dgm:pt modelId="{6E02A673-D7FE-784C-A8E5-AC0D502816AA}" type="pres">
      <dgm:prSet presAssocID="{3778AFA1-42BC-4E3A-A0C8-25DEB3972EAF}" presName="arrow" presStyleLbl="node1" presStyleIdx="1" presStyleCnt="2">
        <dgm:presLayoutVars>
          <dgm:bulletEnabled val="1"/>
        </dgm:presLayoutVars>
      </dgm:prSet>
      <dgm:spPr/>
    </dgm:pt>
  </dgm:ptLst>
  <dgm:cxnLst>
    <dgm:cxn modelId="{5E95D014-F97D-254F-9C02-4816848F0752}" type="presOf" srcId="{3778AFA1-42BC-4E3A-A0C8-25DEB3972EAF}" destId="{6E02A673-D7FE-784C-A8E5-AC0D502816AA}" srcOrd="0" destOrd="0" presId="urn:microsoft.com/office/officeart/2005/8/layout/arrow5"/>
    <dgm:cxn modelId="{A1C9FD17-DABB-41DE-8145-3A68790E3B3B}" srcId="{85668C13-2153-414E-B4DF-94E4724A478B}" destId="{4D64D8DD-5748-4FFD-88B1-5B9A9786A297}" srcOrd="0" destOrd="0" parTransId="{41C7823C-6CC1-4BF6-A5C8-C2078C20F4FC}" sibTransId="{9A60F789-8731-494B-9DE3-567FDA58655B}"/>
    <dgm:cxn modelId="{0350176F-B53E-EB40-B750-7B6110F1E2D8}" type="presOf" srcId="{85668C13-2153-414E-B4DF-94E4724A478B}" destId="{229335B0-DE15-ED40-819C-AA93A9388E00}" srcOrd="0" destOrd="0" presId="urn:microsoft.com/office/officeart/2005/8/layout/arrow5"/>
    <dgm:cxn modelId="{0C62AE8E-CE30-4115-9C86-1487D7C72E9D}" srcId="{85668C13-2153-414E-B4DF-94E4724A478B}" destId="{3778AFA1-42BC-4E3A-A0C8-25DEB3972EAF}" srcOrd="1" destOrd="0" parTransId="{953A7322-DFD6-43DC-B7C4-38F3C7BF2115}" sibTransId="{BB339EEE-6BFC-41EE-9542-0CAA66357825}"/>
    <dgm:cxn modelId="{5651D9B5-B986-CC47-8492-CB78C6B1B03A}" type="presOf" srcId="{4D64D8DD-5748-4FFD-88B1-5B9A9786A297}" destId="{7658E461-0707-9940-A0F0-4A6A94BA935A}" srcOrd="0" destOrd="0" presId="urn:microsoft.com/office/officeart/2005/8/layout/arrow5"/>
    <dgm:cxn modelId="{0CF69813-021E-0A4C-A700-9EB5EE591B57}" type="presParOf" srcId="{229335B0-DE15-ED40-819C-AA93A9388E00}" destId="{7658E461-0707-9940-A0F0-4A6A94BA935A}" srcOrd="0" destOrd="0" presId="urn:microsoft.com/office/officeart/2005/8/layout/arrow5"/>
    <dgm:cxn modelId="{E1D31C77-6ED9-8849-8598-5EF6F9E8A8E9}" type="presParOf" srcId="{229335B0-DE15-ED40-819C-AA93A9388E00}" destId="{6E02A673-D7FE-784C-A8E5-AC0D502816AA}" srcOrd="1" destOrd="0" presId="urn:microsoft.com/office/officeart/2005/8/layout/arrow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8E461-0707-9940-A0F0-4A6A94BA935A}">
      <dsp:nvSpPr>
        <dsp:cNvPr id="0" name=""/>
        <dsp:cNvSpPr/>
      </dsp:nvSpPr>
      <dsp:spPr>
        <a:xfrm rot="16200000">
          <a:off x="621" y="261737"/>
          <a:ext cx="1383911" cy="1383911"/>
        </a:xfrm>
        <a:prstGeom prst="downArrow">
          <a:avLst>
            <a:gd name="adj1" fmla="val 50000"/>
            <a:gd name="adj2" fmla="val 35000"/>
          </a:avLst>
        </a:prstGeom>
        <a:solidFill>
          <a:srgbClr val="C00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/>
            <a:t>Emprendimiento en Ciberseguridad</a:t>
          </a:r>
          <a:endParaRPr lang="es-ES" sz="1000" kern="1200" dirty="0"/>
        </a:p>
      </dsp:txBody>
      <dsp:txXfrm rot="5400000">
        <a:off x="621" y="607715"/>
        <a:ext cx="1141727" cy="691955"/>
      </dsp:txXfrm>
    </dsp:sp>
    <dsp:sp modelId="{6E02A673-D7FE-784C-A8E5-AC0D502816AA}">
      <dsp:nvSpPr>
        <dsp:cNvPr id="0" name=""/>
        <dsp:cNvSpPr/>
      </dsp:nvSpPr>
      <dsp:spPr>
        <a:xfrm rot="5400000">
          <a:off x="1478346" y="261737"/>
          <a:ext cx="1383911" cy="1383911"/>
        </a:xfrm>
        <a:prstGeom prst="downArrow">
          <a:avLst>
            <a:gd name="adj1" fmla="val 50000"/>
            <a:gd name="adj2" fmla="val 35000"/>
          </a:avLst>
        </a:prstGeom>
        <a:solidFill>
          <a:srgbClr val="C00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latin typeface="Arial" panose="020B0604020202020204" pitchFamily="34" charset="0"/>
              <a:cs typeface="Arial" panose="020B0604020202020204" pitchFamily="34" charset="0"/>
            </a:rPr>
            <a:t>Ciberseguridad en el Emprendimiento</a:t>
          </a:r>
        </a:p>
      </dsp:txBody>
      <dsp:txXfrm rot="-5400000">
        <a:off x="1720530" y="607715"/>
        <a:ext cx="1141727" cy="691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C0FE9-8F1D-DDE0-7EE5-8EE8360E2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A04345-F108-D0D1-4ECF-4514764E9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B5A716-4EF6-5B00-0BC2-34E2FE6C0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C38D-B4E5-4252-AB9C-7052C27FC1EA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EE8DD0-AB85-924F-EFD3-996068C51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330875-F3E7-C465-7444-06122840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7B8B-7F84-4849-9404-28B7F7BF24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58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4BCFA9-E5B4-4873-3B00-00EC138C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884DC1-55D2-AD41-1AC4-D9B42F7CC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2BB2B4-2A3B-E54D-BDDF-6538A7951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C38D-B4E5-4252-AB9C-7052C27FC1EA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9E461D-29E5-28CE-74C6-A6BF24C3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D2485C-B91D-5332-7C4C-90392C8F8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7B8B-7F84-4849-9404-28B7F7BF24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678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9F612CD-47FC-3E51-EA60-E2FE13E648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E1180E-42D8-8068-CECC-647CCD281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3D8B69-042B-B237-2D08-FF004E323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C38D-B4E5-4252-AB9C-7052C27FC1EA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0D2753-A897-B9F3-A9B9-F0C72A18E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14BF9-4FFA-41EA-23BD-2258F7CB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7B8B-7F84-4849-9404-28B7F7BF24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44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TRADA PRESENTA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8D0CA918-47AA-C645-AF18-CDECB2B685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4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3" r="2022"/>
          <a:stretch/>
        </p:blipFill>
        <p:spPr>
          <a:xfrm>
            <a:off x="-18395" y="18937"/>
            <a:ext cx="12190412" cy="6859588"/>
          </a:xfrm>
          <a:prstGeom prst="rect">
            <a:avLst/>
          </a:prstGeom>
        </p:spPr>
      </p:pic>
      <p:sp>
        <p:nvSpPr>
          <p:cNvPr id="14" name="3 Rectángulo">
            <a:extLst>
              <a:ext uri="{FF2B5EF4-FFF2-40B4-BE49-F238E27FC236}">
                <a16:creationId xmlns:a16="http://schemas.microsoft.com/office/drawing/2014/main" id="{124FF216-4F23-A042-9E9C-898B4C492855}"/>
              </a:ext>
            </a:extLst>
          </p:cNvPr>
          <p:cNvSpPr/>
          <p:nvPr userDrawn="1"/>
        </p:nvSpPr>
        <p:spPr>
          <a:xfrm>
            <a:off x="-18394" y="10429"/>
            <a:ext cx="12208808" cy="685958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53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36DCE7C-DF94-7AAF-0D86-26189803460A}"/>
              </a:ext>
            </a:extLst>
          </p:cNvPr>
          <p:cNvGrpSpPr/>
          <p:nvPr userDrawn="1"/>
        </p:nvGrpSpPr>
        <p:grpSpPr>
          <a:xfrm>
            <a:off x="854188" y="5467996"/>
            <a:ext cx="10985453" cy="876998"/>
            <a:chOff x="871121" y="4075104"/>
            <a:chExt cx="11496777" cy="917818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0A9A3EA8-89E3-8DFB-A1F9-D609E2CE4A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77845"/>
            <a:stretch/>
          </p:blipFill>
          <p:spPr>
            <a:xfrm>
              <a:off x="9184429" y="4075104"/>
              <a:ext cx="3183469" cy="917818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9A0243FE-67F4-9BE8-7C52-4CE96F7E1B2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42071"/>
            <a:stretch/>
          </p:blipFill>
          <p:spPr>
            <a:xfrm>
              <a:off x="871121" y="4075104"/>
              <a:ext cx="8323679" cy="917818"/>
            </a:xfrm>
            <a:prstGeom prst="rect">
              <a:avLst/>
            </a:prstGeom>
          </p:spPr>
        </p:pic>
      </p:grpSp>
      <p:sp>
        <p:nvSpPr>
          <p:cNvPr id="7" name="Rectángulo 12">
            <a:extLst>
              <a:ext uri="{FF2B5EF4-FFF2-40B4-BE49-F238E27FC236}">
                <a16:creationId xmlns:a16="http://schemas.microsoft.com/office/drawing/2014/main" id="{1994F654-D10B-9A41-B006-252E4666347B}"/>
              </a:ext>
            </a:extLst>
          </p:cNvPr>
          <p:cNvSpPr/>
          <p:nvPr userDrawn="1"/>
        </p:nvSpPr>
        <p:spPr>
          <a:xfrm>
            <a:off x="871121" y="4140959"/>
            <a:ext cx="930303" cy="144016"/>
          </a:xfrm>
          <a:prstGeom prst="rect">
            <a:avLst/>
          </a:prstGeom>
          <a:solidFill>
            <a:srgbClr val="D93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9" name="Imagen 8" descr="INCIBE" title="INCIBE">
            <a:extLst>
              <a:ext uri="{FF2B5EF4-FFF2-40B4-BE49-F238E27FC236}">
                <a16:creationId xmlns:a16="http://schemas.microsoft.com/office/drawing/2014/main" id="{4700EC7A-3860-F24D-91FE-2735753C66F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19" y="1265465"/>
            <a:ext cx="4374785" cy="1032338"/>
          </a:xfrm>
          <a:prstGeom prst="rect">
            <a:avLst/>
          </a:prstGeom>
        </p:spPr>
      </p:pic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7622A4FC-F0F0-6044-817F-8A970FA388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1121" y="2620555"/>
            <a:ext cx="9650830" cy="1380392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48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Título</a:t>
            </a:r>
          </a:p>
          <a:p>
            <a:pPr lvl="0"/>
            <a:r>
              <a:rPr lang="es-ES" dirty="0"/>
              <a:t>Presentación</a:t>
            </a:r>
          </a:p>
        </p:txBody>
      </p:sp>
      <p:pic>
        <p:nvPicPr>
          <p:cNvPr id="2" name="Imagen 1" title="España Digital 20-2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09873" y="291871"/>
            <a:ext cx="4646702" cy="10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8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IDO BULL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3 Rectángulo">
            <a:extLst>
              <a:ext uri="{FF2B5EF4-FFF2-40B4-BE49-F238E27FC236}">
                <a16:creationId xmlns:a16="http://schemas.microsoft.com/office/drawing/2014/main" id="{2D9B3DAA-F632-FC44-8C52-42DD92FFCD7B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53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00EB8D9B-6BB9-9543-9956-900EBC7FE1E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24" name="Rectángulo 12">
            <a:extLst>
              <a:ext uri="{FF2B5EF4-FFF2-40B4-BE49-F238E27FC236}">
                <a16:creationId xmlns:a16="http://schemas.microsoft.com/office/drawing/2014/main" id="{D79BF073-693B-2342-B419-3EB7C479A8EB}"/>
              </a:ext>
            </a:extLst>
          </p:cNvPr>
          <p:cNvSpPr/>
          <p:nvPr userDrawn="1"/>
        </p:nvSpPr>
        <p:spPr>
          <a:xfrm>
            <a:off x="346075" y="1104108"/>
            <a:ext cx="930303" cy="144016"/>
          </a:xfrm>
          <a:prstGeom prst="rect">
            <a:avLst/>
          </a:prstGeom>
          <a:solidFill>
            <a:srgbClr val="CD2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C400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A6B715-8342-BC4B-BDFD-F025AAFB54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075" y="1705970"/>
            <a:ext cx="11566525" cy="4231280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8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465461"/>
              </a:buClr>
              <a:buFontTx/>
              <a:buBlip>
                <a:blip r:embed="rId3"/>
              </a:buBlip>
              <a:defRPr sz="2400" b="0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4"/>
              </a:buBlip>
              <a:defRPr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s-ES" dirty="0"/>
              <a:t>01. Título</a:t>
            </a:r>
          </a:p>
          <a:p>
            <a:pPr lvl="1"/>
            <a:r>
              <a:rPr lang="es-ES" dirty="0"/>
              <a:t>01.1. Subtítulo</a:t>
            </a:r>
          </a:p>
          <a:p>
            <a:pPr lvl="2"/>
            <a:r>
              <a:rPr lang="es-ES" dirty="0"/>
              <a:t>01.1.1. Subtítulo 2</a:t>
            </a:r>
          </a:p>
          <a:p>
            <a:pPr lvl="0"/>
            <a:r>
              <a:rPr lang="es-ES" dirty="0"/>
              <a:t>02. Esta diapositiva puede llevar imagen de fondo o no.</a:t>
            </a:r>
          </a:p>
        </p:txBody>
      </p:sp>
      <p:sp>
        <p:nvSpPr>
          <p:cNvPr id="18" name="Marcador de texto 25">
            <a:extLst>
              <a:ext uri="{FF2B5EF4-FFF2-40B4-BE49-F238E27FC236}">
                <a16:creationId xmlns:a16="http://schemas.microsoft.com/office/drawing/2014/main" id="{01F57A04-210F-AF4C-A261-660F506D55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6075" y="437298"/>
            <a:ext cx="6819223" cy="522794"/>
          </a:xfrm>
        </p:spPr>
        <p:txBody>
          <a:bodyPr lIns="36000" tIns="0" rIns="0" bIns="0"/>
          <a:lstStyle>
            <a:lvl1pPr marL="0" indent="0">
              <a:lnSpc>
                <a:spcPct val="100000"/>
              </a:lnSpc>
              <a:buFontTx/>
              <a:buNone/>
              <a:defRPr sz="40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INDICE</a:t>
            </a:r>
          </a:p>
          <a:p>
            <a:pPr lvl="0"/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F5855C-1840-8FDC-C8BD-140238C8303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24450" y="94642"/>
            <a:ext cx="5865963" cy="39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06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TRADA PRESENTA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8D0CA918-47AA-C645-AF18-CDECB2B685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4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3" r="2022"/>
          <a:stretch/>
        </p:blipFill>
        <p:spPr>
          <a:xfrm>
            <a:off x="-18395" y="18937"/>
            <a:ext cx="12190412" cy="6859588"/>
          </a:xfrm>
          <a:prstGeom prst="rect">
            <a:avLst/>
          </a:prstGeom>
        </p:spPr>
      </p:pic>
      <p:sp>
        <p:nvSpPr>
          <p:cNvPr id="14" name="3 Rectángulo">
            <a:extLst>
              <a:ext uri="{FF2B5EF4-FFF2-40B4-BE49-F238E27FC236}">
                <a16:creationId xmlns:a16="http://schemas.microsoft.com/office/drawing/2014/main" id="{124FF216-4F23-A042-9E9C-898B4C492855}"/>
              </a:ext>
            </a:extLst>
          </p:cNvPr>
          <p:cNvSpPr/>
          <p:nvPr userDrawn="1"/>
        </p:nvSpPr>
        <p:spPr>
          <a:xfrm>
            <a:off x="-18394" y="10429"/>
            <a:ext cx="12208808" cy="685958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53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12">
            <a:extLst>
              <a:ext uri="{FF2B5EF4-FFF2-40B4-BE49-F238E27FC236}">
                <a16:creationId xmlns:a16="http://schemas.microsoft.com/office/drawing/2014/main" id="{1994F654-D10B-9A41-B006-252E4666347B}"/>
              </a:ext>
            </a:extLst>
          </p:cNvPr>
          <p:cNvSpPr/>
          <p:nvPr userDrawn="1"/>
        </p:nvSpPr>
        <p:spPr>
          <a:xfrm>
            <a:off x="871121" y="4140959"/>
            <a:ext cx="930303" cy="144016"/>
          </a:xfrm>
          <a:prstGeom prst="rect">
            <a:avLst/>
          </a:prstGeom>
          <a:solidFill>
            <a:srgbClr val="D93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9" name="Imagen 8" descr="INCIBE" title="INCIBE">
            <a:extLst>
              <a:ext uri="{FF2B5EF4-FFF2-40B4-BE49-F238E27FC236}">
                <a16:creationId xmlns:a16="http://schemas.microsoft.com/office/drawing/2014/main" id="{4700EC7A-3860-F24D-91FE-2735753C66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19" y="1265465"/>
            <a:ext cx="4374785" cy="1032338"/>
          </a:xfrm>
          <a:prstGeom prst="rect">
            <a:avLst/>
          </a:prstGeom>
        </p:spPr>
      </p:pic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7622A4FC-F0F0-6044-817F-8A970FA388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1121" y="3319945"/>
            <a:ext cx="9650830" cy="65963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48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Gracias</a:t>
            </a:r>
          </a:p>
        </p:txBody>
      </p:sp>
      <p:pic>
        <p:nvPicPr>
          <p:cNvPr id="11" name="Imagen 10" title="España Digital 20 2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09873" y="291871"/>
            <a:ext cx="4646702" cy="1062265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99A37312-A52E-4D92-9F01-CF57E9DF9BEB}"/>
              </a:ext>
            </a:extLst>
          </p:cNvPr>
          <p:cNvGrpSpPr/>
          <p:nvPr userDrawn="1"/>
        </p:nvGrpSpPr>
        <p:grpSpPr>
          <a:xfrm>
            <a:off x="854188" y="5467996"/>
            <a:ext cx="10985453" cy="876998"/>
            <a:chOff x="871121" y="4075104"/>
            <a:chExt cx="11496777" cy="91781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588A1313-7208-BFB1-BF6E-48DA4DCF0EE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77845"/>
            <a:stretch/>
          </p:blipFill>
          <p:spPr>
            <a:xfrm>
              <a:off x="9184429" y="4075104"/>
              <a:ext cx="3183469" cy="91781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508090A-4F30-E6DA-7A77-E3DF0244910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r="42071"/>
            <a:stretch/>
          </p:blipFill>
          <p:spPr>
            <a:xfrm>
              <a:off x="871121" y="4075104"/>
              <a:ext cx="8323679" cy="917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778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33ECAB-64DA-FFEC-02DD-C56055EB0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8E9246-07D0-3B66-306F-5C5D4096C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DF4B7C-1B27-781F-6B12-97CEF50E3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C38D-B4E5-4252-AB9C-7052C27FC1EA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D35EC2-7D02-1BB7-7335-EAE016AA2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33BE34-ABD7-ED5D-654D-941FD579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7B8B-7F84-4849-9404-28B7F7BF24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867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EB4B4-8FB1-121E-FF99-C649E572C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A384B3-5751-61A0-1CB9-3DEF2ED4F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3B7398-5795-8D9B-DC0A-5ABD9A1F8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C38D-B4E5-4252-AB9C-7052C27FC1EA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C70FEA-510B-9656-551C-C4755B736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907F52-5C41-B3C8-7AF3-DC1567C4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7B8B-7F84-4849-9404-28B7F7BF24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31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548395-DA34-1116-6288-AA336E3CE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07E975-F847-3B77-5E79-8FE755FF9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2ADA0B-9F0D-BA76-6234-8B9E51584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86BFAB-1A07-D4E0-9A4E-6BFB7765C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C38D-B4E5-4252-AB9C-7052C27FC1EA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C0CD53-C866-85C5-B36C-440703DE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B632E3-1A94-EDFF-E802-E90BFF3EE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7B8B-7F84-4849-9404-28B7F7BF24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617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D20EA-A0D9-8F07-19C7-0C83AA187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5BD3CF-D777-2E8D-AB2D-0C09F6FC6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A5DB020-DC25-90B4-6A18-AA8BFFA93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721D9B-2D42-FB5B-0E52-EAA12C5B6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B19841F-1335-3D9A-60A9-7022D61B8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AD34C0C-A020-2740-85A3-522E301EA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C38D-B4E5-4252-AB9C-7052C27FC1EA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0207226-16DF-0E5C-4D50-12A884109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9947574-C52D-1CB3-E4C5-68E44325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7B8B-7F84-4849-9404-28B7F7BF24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92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B1EE1-FFFA-4AC3-538E-305B796BD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3437E93-6FA0-8790-BACF-D80A7ADD1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C38D-B4E5-4252-AB9C-7052C27FC1EA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CD90AA-0A79-C307-9551-0A0A97B49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88CE6AB-B72D-CECE-7FC6-B50EB8774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7B8B-7F84-4849-9404-28B7F7BF24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0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8D9949-F9BE-3B0B-EB19-C31005B8D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C38D-B4E5-4252-AB9C-7052C27FC1EA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8BD6C3D-B6A4-6F70-8713-70CCAC8CF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3CC90B3-4FF6-161A-82A8-D649BF4B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7B8B-7F84-4849-9404-28B7F7BF24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6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44C134-EA84-7077-7B51-BB2782581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8AC298-120F-CC0B-B0E9-CE1BFAA26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93198A-BBB9-17DF-4DEC-182FF7B58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078885-EFC8-1EC1-9BE0-6E027AAFB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C38D-B4E5-4252-AB9C-7052C27FC1EA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CAA8CC-E88D-698C-F66E-571646008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03181E-FA22-36DF-4F6F-407DC41AE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7B8B-7F84-4849-9404-28B7F7BF24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7025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9BBB5-0506-C8A0-54F4-BC105B76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1DD791-4851-74FB-203D-F04AA6A890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F252A9-589A-89FE-C25B-93E8FA1CE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EC131D-9B01-89A0-15C5-9D8A4870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C38D-B4E5-4252-AB9C-7052C27FC1EA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0F9A6D-58CB-D601-2D2E-273E60149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36A900-51B3-14D1-F8B2-947665920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7B8B-7F84-4849-9404-28B7F7BF24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103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E9ADB77-E30D-F1D2-5205-B541834B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2A0C90-E80A-816A-A882-0C412AE09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B3628F-7795-D75B-50A1-834AE1352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81C38D-B4E5-4252-AB9C-7052C27FC1EA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9914C9-9554-3630-734A-D936E4B2A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535427-7C81-59B8-DFD1-604D1BF8E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DE7B8B-7F84-4849-9404-28B7F7BF24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68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28.png"/><Relationship Id="rId4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77A8C4-0F10-CC41-824E-CBDAAC054E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1121" y="2626468"/>
            <a:ext cx="9650830" cy="746236"/>
          </a:xfrm>
        </p:spPr>
        <p:txBody>
          <a:bodyPr/>
          <a:lstStyle/>
          <a:p>
            <a:r>
              <a:rPr lang="es-ES" dirty="0"/>
              <a:t>INCIBE Emprende</a:t>
            </a:r>
          </a:p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7D116E-4EE9-43E1-B382-82AF132273BE}"/>
              </a:ext>
            </a:extLst>
          </p:cNvPr>
          <p:cNvSpPr txBox="1"/>
          <p:nvPr/>
        </p:nvSpPr>
        <p:spPr>
          <a:xfrm>
            <a:off x="871121" y="3300631"/>
            <a:ext cx="8563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465461"/>
                </a:solidFill>
              </a:rPr>
              <a:t>Programa de Impulso a la Industria Nacional de la Ciberseguridad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9497068-90E6-3289-22D3-AA74AFBC4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34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AE0BD93-D302-A805-EA32-758A51CBB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04779"/>
            <a:ext cx="12192000" cy="825719"/>
          </a:xfrm>
          <a:prstGeom prst="rect">
            <a:avLst/>
          </a:prstGeom>
        </p:spPr>
      </p:pic>
      <p:pic>
        <p:nvPicPr>
          <p:cNvPr id="5" name="Imagen 4" descr="Interfaz de usuario gráfica, Sitio web&#10;&#10;El contenido generado por IA puede ser incorrecto.">
            <a:extLst>
              <a:ext uri="{FF2B5EF4-FFF2-40B4-BE49-F238E27FC236}">
                <a16:creationId xmlns:a16="http://schemas.microsoft.com/office/drawing/2014/main" id="{8E5A00B9-44C4-56B1-0D25-6F3203B21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1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81A432-2393-43EE-8E64-D17F63A49E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/>
              <a:t>Ediciones anteriores INCIBE Emprende</a:t>
            </a: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4DBD003-48E7-49EE-861E-FA9BCEB41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301" y="1752028"/>
            <a:ext cx="9353397" cy="432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0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89362E-37DB-4EC4-BEA0-9ABFFDEEEA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Captación / Ideación</a:t>
            </a:r>
          </a:p>
        </p:txBody>
      </p:sp>
      <p:sp>
        <p:nvSpPr>
          <p:cNvPr id="10" name="Marcador de texto 1">
            <a:extLst>
              <a:ext uri="{FF2B5EF4-FFF2-40B4-BE49-F238E27FC236}">
                <a16:creationId xmlns:a16="http://schemas.microsoft.com/office/drawing/2014/main" id="{F42BE774-409A-41CB-A2A0-50C919251F0D}"/>
              </a:ext>
            </a:extLst>
          </p:cNvPr>
          <p:cNvSpPr txBox="1">
            <a:spLocks/>
          </p:cNvSpPr>
          <p:nvPr/>
        </p:nvSpPr>
        <p:spPr>
          <a:xfrm>
            <a:off x="992026" y="1731141"/>
            <a:ext cx="8101173" cy="23263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ES" sz="2400" b="1" i="1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marzo_ </a:t>
            </a:r>
            <a:r>
              <a:rPr lang="es-ES" sz="2400" b="1" i="1" dirty="0" err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ES" sz="2400" b="1" i="1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2400" b="1" i="1" dirty="0" err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es-ES" sz="2400" b="1" i="1" dirty="0">
              <a:solidFill>
                <a:srgbClr val="4654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ES" sz="2400" b="1" i="1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Ciberseguridad para startups</a:t>
            </a:r>
            <a:endParaRPr lang="es-ES" sz="1600" dirty="0">
              <a:solidFill>
                <a:srgbClr val="4654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E80A234-0EF8-54C2-5F68-B158BD0C4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59" y="3015076"/>
            <a:ext cx="9888330" cy="32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77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03EF6-0AF6-B73E-300E-7A2344CA3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284040-1B5C-2DE2-25D3-4358AB9E1D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Captación / Ideación</a:t>
            </a:r>
          </a:p>
        </p:txBody>
      </p:sp>
      <p:sp>
        <p:nvSpPr>
          <p:cNvPr id="10" name="Marcador de texto 1">
            <a:extLst>
              <a:ext uri="{FF2B5EF4-FFF2-40B4-BE49-F238E27FC236}">
                <a16:creationId xmlns:a16="http://schemas.microsoft.com/office/drawing/2014/main" id="{50BFFABB-A1D7-4648-35D3-55508FB13A57}"/>
              </a:ext>
            </a:extLst>
          </p:cNvPr>
          <p:cNvSpPr txBox="1">
            <a:spLocks/>
          </p:cNvSpPr>
          <p:nvPr/>
        </p:nvSpPr>
        <p:spPr>
          <a:xfrm>
            <a:off x="992026" y="2127955"/>
            <a:ext cx="8101173" cy="23263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ES" sz="2400" b="1" i="1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s-ES" sz="2400" b="1" i="1" dirty="0" err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abril_CEEI</a:t>
            </a:r>
            <a:r>
              <a:rPr lang="es-ES" sz="2400" b="1" i="1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Valencia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ES" sz="2400" b="1" i="1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Ciberseguridad para empresas</a:t>
            </a:r>
            <a:endParaRPr lang="es-ES" sz="2000" i="1" dirty="0">
              <a:solidFill>
                <a:srgbClr val="4654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s-ES" sz="1600" dirty="0">
              <a:solidFill>
                <a:srgbClr val="4654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s-ES" sz="1600" dirty="0">
              <a:solidFill>
                <a:srgbClr val="4654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s-ES" sz="1600" dirty="0">
              <a:solidFill>
                <a:srgbClr val="4654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7DF1AAD-3653-3803-5ED8-2E9DD45B3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26" y="3849374"/>
            <a:ext cx="9993120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30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D4043-F652-3FDA-027E-A233572B9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753A0F-166D-FFA0-F1DB-0DD9E003B1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Captación / Ideación</a:t>
            </a:r>
          </a:p>
        </p:txBody>
      </p:sp>
      <p:sp>
        <p:nvSpPr>
          <p:cNvPr id="10" name="Marcador de texto 1">
            <a:extLst>
              <a:ext uri="{FF2B5EF4-FFF2-40B4-BE49-F238E27FC236}">
                <a16:creationId xmlns:a16="http://schemas.microsoft.com/office/drawing/2014/main" id="{3F509039-91EA-646E-583A-3218215E3E64}"/>
              </a:ext>
            </a:extLst>
          </p:cNvPr>
          <p:cNvSpPr txBox="1">
            <a:spLocks/>
          </p:cNvSpPr>
          <p:nvPr/>
        </p:nvSpPr>
        <p:spPr>
          <a:xfrm>
            <a:off x="992026" y="2111021"/>
            <a:ext cx="8101173" cy="23263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ES" sz="2400" b="1" i="1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s-ES" sz="2400" b="1" i="1" dirty="0" err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abril_CEEI</a:t>
            </a:r>
            <a:r>
              <a:rPr lang="es-ES" sz="2400" b="1" i="1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Valencia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ES" sz="2400" b="1" i="1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Startup </a:t>
            </a:r>
            <a:r>
              <a:rPr lang="es-ES" sz="2400" b="1" i="1" dirty="0" err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</a:t>
            </a:r>
            <a:r>
              <a:rPr lang="es-ES" sz="2400" b="1" i="1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i="1" dirty="0" err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Hackaton</a:t>
            </a:r>
            <a:endParaRPr lang="es-ES" sz="2000" i="1" dirty="0">
              <a:solidFill>
                <a:srgbClr val="4654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s-ES" sz="1600" dirty="0">
              <a:solidFill>
                <a:srgbClr val="4654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s-ES" sz="1600" dirty="0">
              <a:solidFill>
                <a:srgbClr val="4654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s-ES" sz="1600" dirty="0">
              <a:solidFill>
                <a:srgbClr val="4654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B491750-D540-470A-1E66-3F27664AE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26" y="3826854"/>
            <a:ext cx="9926435" cy="235300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EB95CF6-08E2-0D44-A3CB-85D1E6C8A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81" y="4910922"/>
            <a:ext cx="4943910" cy="124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31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F8ED5-B386-CF70-409B-F8CCE52F2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AD661E-FF2C-2EC4-9A8D-953586F5E4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Incubación / Aceleración</a:t>
            </a:r>
          </a:p>
        </p:txBody>
      </p:sp>
      <p:sp>
        <p:nvSpPr>
          <p:cNvPr id="10" name="Marcador de texto 1">
            <a:extLst>
              <a:ext uri="{FF2B5EF4-FFF2-40B4-BE49-F238E27FC236}">
                <a16:creationId xmlns:a16="http://schemas.microsoft.com/office/drawing/2014/main" id="{703C7B3E-9DCC-63F4-4E97-6D686C2EF2B2}"/>
              </a:ext>
            </a:extLst>
          </p:cNvPr>
          <p:cNvSpPr txBox="1">
            <a:spLocks/>
          </p:cNvSpPr>
          <p:nvPr/>
        </p:nvSpPr>
        <p:spPr>
          <a:xfrm>
            <a:off x="2048933" y="2111021"/>
            <a:ext cx="8356600" cy="342617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Incubación: crea tu startup en 100 días</a:t>
            </a:r>
          </a:p>
          <a:p>
            <a:pPr>
              <a:lnSpc>
                <a:spcPct val="120000"/>
              </a:lnSpc>
            </a:pPr>
            <a:r>
              <a:rPr lang="es-ES" sz="2400" b="1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de marzo: apertura de convocatoria</a:t>
            </a:r>
          </a:p>
          <a:p>
            <a:pPr>
              <a:lnSpc>
                <a:spcPct val="120000"/>
              </a:lnSpc>
            </a:pPr>
            <a:r>
              <a:rPr lang="es-ES" sz="2400" b="1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Primera semana de mayo: inicio del programa</a:t>
            </a:r>
          </a:p>
          <a:p>
            <a:pPr lvl="2">
              <a:lnSpc>
                <a:spcPct val="120000"/>
              </a:lnSpc>
            </a:pPr>
            <a:r>
              <a:rPr lang="es-ES" sz="1600" b="1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para 20 ideas de negocio</a:t>
            </a:r>
          </a:p>
          <a:p>
            <a:pPr lvl="2">
              <a:lnSpc>
                <a:spcPct val="120000"/>
              </a:lnSpc>
            </a:pPr>
            <a:r>
              <a:rPr lang="es-ES" sz="1600" b="1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Training, formación, </a:t>
            </a:r>
            <a:r>
              <a:rPr lang="es-ES" sz="1600" b="1" dirty="0" err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mentoring</a:t>
            </a:r>
            <a:r>
              <a:rPr lang="es-ES" sz="1600" b="1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individual, asesoramiento legal, fiscal y jurídico</a:t>
            </a:r>
          </a:p>
          <a:p>
            <a:pPr lvl="2">
              <a:lnSpc>
                <a:spcPct val="120000"/>
              </a:lnSpc>
            </a:pPr>
            <a:r>
              <a:rPr lang="es-ES" sz="1600" b="1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 Day con inversores y premio de 5.000 euros para el proyecto ganador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s-E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Aceleración</a:t>
            </a:r>
          </a:p>
          <a:p>
            <a:pPr>
              <a:lnSpc>
                <a:spcPct val="120000"/>
              </a:lnSpc>
            </a:pPr>
            <a:r>
              <a:rPr lang="es-ES" sz="2400" b="1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 el verano: apertura de convocatoria e inicio del programa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s-ES" sz="1600" dirty="0">
              <a:solidFill>
                <a:srgbClr val="4654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s-ES" sz="1600" dirty="0">
              <a:solidFill>
                <a:srgbClr val="4654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3D5E52-52BF-F368-75DC-9F07548A2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196" y="2175860"/>
            <a:ext cx="348873" cy="34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A9E0667-D4E6-54BB-5D21-5CCB20493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195" y="4726102"/>
            <a:ext cx="348873" cy="34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135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40FBEC-B631-4B3F-97F6-FBB4380036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¡Ahora te toca!</a:t>
            </a:r>
          </a:p>
        </p:txBody>
      </p:sp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6085C56F-DD2F-498F-8E69-F590388E5ACC}"/>
              </a:ext>
            </a:extLst>
          </p:cNvPr>
          <p:cNvSpPr txBox="1">
            <a:spLocks/>
          </p:cNvSpPr>
          <p:nvPr/>
        </p:nvSpPr>
        <p:spPr>
          <a:xfrm>
            <a:off x="1657721" y="1655468"/>
            <a:ext cx="8637746" cy="129190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ES" sz="2400" b="1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¿Tienes una idea de negocio en ciberseguridad, tu proyecto necesita de ciberseguridad?</a:t>
            </a:r>
            <a:r>
              <a:rPr lang="es-ES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¡Te ayudamos a emprender!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s-E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s-E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s-E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s-E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9">
            <a:extLst>
              <a:ext uri="{FF2B5EF4-FFF2-40B4-BE49-F238E27FC236}">
                <a16:creationId xmlns:a16="http://schemas.microsoft.com/office/drawing/2014/main" id="{5B098AC2-4820-49C8-81FA-7B4D5FDAA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22" y="2301418"/>
            <a:ext cx="1519011" cy="174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2">
            <a:extLst>
              <a:ext uri="{FF2B5EF4-FFF2-40B4-BE49-F238E27FC236}">
                <a16:creationId xmlns:a16="http://schemas.microsoft.com/office/drawing/2014/main" id="{89570AEE-09E1-4C65-8349-8E41B626A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919" y="2795788"/>
            <a:ext cx="865868" cy="76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4">
            <a:extLst>
              <a:ext uri="{FF2B5EF4-FFF2-40B4-BE49-F238E27FC236}">
                <a16:creationId xmlns:a16="http://schemas.microsoft.com/office/drawing/2014/main" id="{8E5D6E17-4E1D-4835-BD36-FC9A055C6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21" y="3989412"/>
            <a:ext cx="942264" cy="84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E47B6C25-8C58-4820-AFDA-7ECB8A813623}"/>
              </a:ext>
            </a:extLst>
          </p:cNvPr>
          <p:cNvSpPr txBox="1">
            <a:spLocks/>
          </p:cNvSpPr>
          <p:nvPr/>
        </p:nvSpPr>
        <p:spPr>
          <a:xfrm>
            <a:off x="3176731" y="2887156"/>
            <a:ext cx="4378324" cy="77902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ES" sz="2400" b="1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¡Apúntate a los próximos talleres de emprendimiento!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s-ES" sz="2000" dirty="0">
              <a:solidFill>
                <a:srgbClr val="4654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s-ES" sz="1600" dirty="0">
              <a:solidFill>
                <a:srgbClr val="4654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s-ES" sz="1600" dirty="0">
              <a:solidFill>
                <a:srgbClr val="4654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s-ES" sz="1600" dirty="0">
              <a:solidFill>
                <a:srgbClr val="4654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texto 1">
            <a:extLst>
              <a:ext uri="{FF2B5EF4-FFF2-40B4-BE49-F238E27FC236}">
                <a16:creationId xmlns:a16="http://schemas.microsoft.com/office/drawing/2014/main" id="{9412536B-1616-43AA-BAE7-33763AA168EF}"/>
              </a:ext>
            </a:extLst>
          </p:cNvPr>
          <p:cNvSpPr txBox="1">
            <a:spLocks/>
          </p:cNvSpPr>
          <p:nvPr/>
        </p:nvSpPr>
        <p:spPr>
          <a:xfrm>
            <a:off x="3170203" y="3989411"/>
            <a:ext cx="6320929" cy="12131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ES" sz="2400" b="1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¡O solicita plaza en el programa de </a:t>
            </a:r>
            <a:r>
              <a:rPr lang="es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Incubación de INCIBE Emprende</a:t>
            </a:r>
            <a:r>
              <a:rPr lang="es-ES" sz="2400" b="1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s-E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s-E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s-E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s-E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65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3987C8-8E84-4283-AA98-52D9CCDFD3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INCIBE Emprende</a:t>
            </a:r>
          </a:p>
        </p:txBody>
      </p:sp>
      <p:sp>
        <p:nvSpPr>
          <p:cNvPr id="13" name="Marcador de texto 1">
            <a:extLst>
              <a:ext uri="{FF2B5EF4-FFF2-40B4-BE49-F238E27FC236}">
                <a16:creationId xmlns:a16="http://schemas.microsoft.com/office/drawing/2014/main" id="{BCE5D482-BEEE-468C-B043-9709F05C29A3}"/>
              </a:ext>
            </a:extLst>
          </p:cNvPr>
          <p:cNvSpPr txBox="1">
            <a:spLocks/>
          </p:cNvSpPr>
          <p:nvPr/>
        </p:nvSpPr>
        <p:spPr>
          <a:xfrm>
            <a:off x="382942" y="1900700"/>
            <a:ext cx="7072156" cy="8013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E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¡Te estamos esperando!</a:t>
            </a:r>
            <a:endParaRPr lang="es-ES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s-ES" sz="1600" dirty="0">
              <a:solidFill>
                <a:srgbClr val="4654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s-ES" sz="1600" dirty="0">
              <a:solidFill>
                <a:srgbClr val="4654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s-ES" sz="1600" dirty="0">
              <a:solidFill>
                <a:srgbClr val="4654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 descr="Logotipo, Icono&#10;&#10;Descripción generada automáticamente">
            <a:extLst>
              <a:ext uri="{FF2B5EF4-FFF2-40B4-BE49-F238E27FC236}">
                <a16:creationId xmlns:a16="http://schemas.microsoft.com/office/drawing/2014/main" id="{9AE6CB83-792F-4A44-AD94-AED731CA7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827" y="1630340"/>
            <a:ext cx="1090903" cy="99999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BF16189-40E2-4DEA-A033-390140E85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4" y="2702011"/>
            <a:ext cx="547494" cy="54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4">
            <a:extLst>
              <a:ext uri="{FF2B5EF4-FFF2-40B4-BE49-F238E27FC236}">
                <a16:creationId xmlns:a16="http://schemas.microsoft.com/office/drawing/2014/main" id="{6223893E-8342-4879-92DD-7DF8CBBEA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4" y="3475256"/>
            <a:ext cx="547494" cy="48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27">
            <a:extLst>
              <a:ext uri="{FF2B5EF4-FFF2-40B4-BE49-F238E27FC236}">
                <a16:creationId xmlns:a16="http://schemas.microsoft.com/office/drawing/2014/main" id="{86ECDA53-9F4E-4FAC-A3C9-BDEBD5355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93" y="4123202"/>
            <a:ext cx="620533" cy="62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Marcador de texto 1">
            <a:extLst>
              <a:ext uri="{FF2B5EF4-FFF2-40B4-BE49-F238E27FC236}">
                <a16:creationId xmlns:a16="http://schemas.microsoft.com/office/drawing/2014/main" id="{082A36DC-DAF8-496B-BC99-5997BF236FB5}"/>
              </a:ext>
            </a:extLst>
          </p:cNvPr>
          <p:cNvSpPr txBox="1">
            <a:spLocks/>
          </p:cNvSpPr>
          <p:nvPr/>
        </p:nvSpPr>
        <p:spPr>
          <a:xfrm>
            <a:off x="1216226" y="2844209"/>
            <a:ext cx="7072156" cy="4006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ES" sz="1600" b="1" i="1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marketing@ceei.net</a:t>
            </a:r>
            <a:endParaRPr lang="es-ES" sz="1600" dirty="0">
              <a:solidFill>
                <a:srgbClr val="4654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s-ES" sz="1600" dirty="0">
              <a:solidFill>
                <a:srgbClr val="4654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s-ES" sz="1600" dirty="0">
              <a:solidFill>
                <a:srgbClr val="4654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Marcador de texto 1">
            <a:extLst>
              <a:ext uri="{FF2B5EF4-FFF2-40B4-BE49-F238E27FC236}">
                <a16:creationId xmlns:a16="http://schemas.microsoft.com/office/drawing/2014/main" id="{762665A5-8E09-408F-A4A0-342FA07AB416}"/>
              </a:ext>
            </a:extLst>
          </p:cNvPr>
          <p:cNvSpPr txBox="1">
            <a:spLocks/>
          </p:cNvSpPr>
          <p:nvPr/>
        </p:nvSpPr>
        <p:spPr>
          <a:xfrm>
            <a:off x="1216226" y="3515225"/>
            <a:ext cx="7072156" cy="4006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ES" sz="1600" b="1" i="1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96 199 42 00</a:t>
            </a:r>
            <a:endParaRPr lang="es-ES" sz="1600" dirty="0">
              <a:solidFill>
                <a:srgbClr val="4654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s-ES" sz="1600" dirty="0">
              <a:solidFill>
                <a:srgbClr val="4654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s-ES" sz="1600" dirty="0">
              <a:solidFill>
                <a:srgbClr val="4654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Marcador de texto 1">
            <a:extLst>
              <a:ext uri="{FF2B5EF4-FFF2-40B4-BE49-F238E27FC236}">
                <a16:creationId xmlns:a16="http://schemas.microsoft.com/office/drawing/2014/main" id="{7A7A3A54-8D3B-408B-A0D9-3AB50380EBA0}"/>
              </a:ext>
            </a:extLst>
          </p:cNvPr>
          <p:cNvSpPr txBox="1">
            <a:spLocks/>
          </p:cNvSpPr>
          <p:nvPr/>
        </p:nvSpPr>
        <p:spPr>
          <a:xfrm>
            <a:off x="1216226" y="4285354"/>
            <a:ext cx="7072156" cy="4006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ES" sz="1600" b="1" i="1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www.ceei-valencia.com</a:t>
            </a:r>
            <a:endParaRPr lang="es-ES" sz="1600" dirty="0">
              <a:solidFill>
                <a:srgbClr val="4654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 descr="Código QR&#10;&#10;El contenido generado por IA puede ser incorrecto.">
            <a:extLst>
              <a:ext uri="{FF2B5EF4-FFF2-40B4-BE49-F238E27FC236}">
                <a16:creationId xmlns:a16="http://schemas.microsoft.com/office/drawing/2014/main" id="{3A6CDC1C-C8A3-3AFC-7008-BC26853E67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394" y="694694"/>
            <a:ext cx="5836883" cy="583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15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C706041-A427-749B-6C76-E24403730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26" y="5491920"/>
            <a:ext cx="12192000" cy="825719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94063DE-D87C-427B-A45C-37A9BF6006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02941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77A8C4-0F10-CC41-824E-CBDAAC054E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1121" y="2626468"/>
            <a:ext cx="9650830" cy="746236"/>
          </a:xfrm>
        </p:spPr>
        <p:txBody>
          <a:bodyPr/>
          <a:lstStyle/>
          <a:p>
            <a:r>
              <a:rPr lang="es-ES" dirty="0"/>
              <a:t>INCIBE Emprende</a:t>
            </a:r>
          </a:p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7D116E-4EE9-43E1-B382-82AF132273BE}"/>
              </a:ext>
            </a:extLst>
          </p:cNvPr>
          <p:cNvSpPr txBox="1"/>
          <p:nvPr/>
        </p:nvSpPr>
        <p:spPr>
          <a:xfrm>
            <a:off x="871121" y="3300631"/>
            <a:ext cx="8563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465461"/>
                </a:solidFill>
              </a:rPr>
              <a:t>Programa de Impulso a la Industria Nacional de la Ciberseguridad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85406C1-C6F6-C77D-5DA1-034088E2E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26" y="5491920"/>
            <a:ext cx="12192000" cy="82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3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D652EB-8C9F-4849-9839-C8F40D57E4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INCIBE Emprende</a:t>
            </a:r>
          </a:p>
        </p:txBody>
      </p:sp>
      <p:pic>
        <p:nvPicPr>
          <p:cNvPr id="6" name="Imagen 16">
            <a:extLst>
              <a:ext uri="{FF2B5EF4-FFF2-40B4-BE49-F238E27FC236}">
                <a16:creationId xmlns:a16="http://schemas.microsoft.com/office/drawing/2014/main" id="{1A1FD1C9-BDBB-4D1B-9887-C865A67F8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22" y="3189346"/>
            <a:ext cx="348873" cy="34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405FF5-5C05-4488-BB14-8492E0300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22" y="4263774"/>
            <a:ext cx="348873" cy="34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5552D11-D49D-473C-B667-80A81890B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22" y="5281847"/>
            <a:ext cx="348873" cy="34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C9C11D1C-3A91-4344-9ABA-AED57DBE1823}"/>
              </a:ext>
            </a:extLst>
          </p:cNvPr>
          <p:cNvSpPr/>
          <p:nvPr/>
        </p:nvSpPr>
        <p:spPr>
          <a:xfrm>
            <a:off x="1561330" y="3089011"/>
            <a:ext cx="9548348" cy="2575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lvl="1" algn="just">
              <a:lnSpc>
                <a:spcPct val="130000"/>
              </a:lnSpc>
            </a:pPr>
            <a:r>
              <a:rPr lang="es-ES" dirty="0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MISIÓN: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 la sociedad ayudando a las personas emprendedoras a transformar proyectos y empresas en </a:t>
            </a:r>
            <a:r>
              <a:rPr lang="es-ES" b="1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negocios innovadores y sostenibles</a:t>
            </a:r>
            <a:r>
              <a:rPr lang="es-ES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" lvl="1" algn="just">
              <a:lnSpc>
                <a:spcPct val="130000"/>
              </a:lnSpc>
            </a:pPr>
            <a:endParaRPr lang="es-ES" dirty="0">
              <a:solidFill>
                <a:srgbClr val="CD2D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lvl="1" algn="just">
              <a:lnSpc>
                <a:spcPct val="130000"/>
              </a:lnSpc>
            </a:pPr>
            <a:r>
              <a:rPr lang="es-ES" dirty="0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EXPERIENCIA: </a:t>
            </a:r>
            <a:r>
              <a:rPr lang="es-ES" b="1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años</a:t>
            </a:r>
            <a:r>
              <a:rPr lang="es-ES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ofreciendo a startups y personas emprendedoras las herramientas necesarias para su crecimiento e innovación.</a:t>
            </a:r>
          </a:p>
          <a:p>
            <a:pPr marL="57150" lvl="1" algn="just">
              <a:lnSpc>
                <a:spcPct val="130000"/>
              </a:lnSpc>
            </a:pPr>
            <a:endParaRPr lang="es-ES" dirty="0">
              <a:solidFill>
                <a:srgbClr val="4654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lvl="1" algn="just">
              <a:lnSpc>
                <a:spcPct val="130000"/>
              </a:lnSpc>
            </a:pPr>
            <a:r>
              <a:rPr lang="es-ES" dirty="0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CIFRAS: </a:t>
            </a:r>
            <a:r>
              <a:rPr lang="es-ES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de </a:t>
            </a:r>
            <a:r>
              <a:rPr lang="es-ES" b="1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10.500</a:t>
            </a:r>
            <a:r>
              <a:rPr lang="es-ES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personas asesoradas y </a:t>
            </a:r>
            <a:r>
              <a:rPr lang="es-ES" b="1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1.700 </a:t>
            </a:r>
            <a:r>
              <a:rPr lang="es-ES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 creadas.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42D45C2-17CA-620F-8F9C-7E7E3F134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322" y="1746771"/>
            <a:ext cx="4052577" cy="91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1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0AA5E-AA71-8813-91B2-A60E440BB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87A210-CECB-7D06-5308-C40335F024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INCIBE Emprende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49421FA-EACC-4BEE-3414-79AB2C6BA8FD}"/>
              </a:ext>
            </a:extLst>
          </p:cNvPr>
          <p:cNvSpPr/>
          <p:nvPr/>
        </p:nvSpPr>
        <p:spPr>
          <a:xfrm>
            <a:off x="1561330" y="3089011"/>
            <a:ext cx="9548348" cy="2935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lvl="1" algn="just">
              <a:lnSpc>
                <a:spcPct val="130000"/>
              </a:lnSpc>
            </a:pPr>
            <a:r>
              <a:rPr lang="es-ES" b="1" dirty="0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LÍNEAS BÁSICAS DE ACTIVIDAD: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" lvl="1" algn="just">
              <a:lnSpc>
                <a:spcPct val="13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Formación especializada y </a:t>
            </a:r>
            <a:r>
              <a:rPr lang="es-ES" dirty="0" err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networking</a:t>
            </a:r>
            <a:endParaRPr lang="es-ES" dirty="0">
              <a:solidFill>
                <a:srgbClr val="4654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Asesoramiento y </a:t>
            </a:r>
            <a:r>
              <a:rPr lang="es-ES" dirty="0" err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mentorización</a:t>
            </a:r>
            <a:endParaRPr lang="es-ES" dirty="0">
              <a:solidFill>
                <a:srgbClr val="4654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Espacios en sedes de Paterna y Alcoy: locales entre 8 y 300 m2</a:t>
            </a:r>
          </a:p>
          <a:p>
            <a:pPr marL="342900" lvl="1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Búsqueda de financiación pública</a:t>
            </a:r>
          </a:p>
          <a:p>
            <a:pPr marL="342900" lvl="1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Compartimos conocimiento e información a través de recursos gratuitos</a:t>
            </a:r>
          </a:p>
          <a:p>
            <a:pPr marL="57150" lvl="1" algn="just">
              <a:lnSpc>
                <a:spcPct val="130000"/>
              </a:lnSpc>
            </a:pPr>
            <a:endParaRPr lang="es-ES" dirty="0">
              <a:solidFill>
                <a:srgbClr val="4654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BD6139D-13AF-11A8-4F80-A54B162B9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22" y="1746771"/>
            <a:ext cx="4052577" cy="916132"/>
          </a:xfrm>
          <a:prstGeom prst="rect">
            <a:avLst/>
          </a:prstGeom>
        </p:spPr>
      </p:pic>
      <p:pic>
        <p:nvPicPr>
          <p:cNvPr id="2" name="Imagen 1" descr="Logotipo, Icono&#10;&#10;Descripción generada automáticamente">
            <a:extLst>
              <a:ext uri="{FF2B5EF4-FFF2-40B4-BE49-F238E27FC236}">
                <a16:creationId xmlns:a16="http://schemas.microsoft.com/office/drawing/2014/main" id="{0395DD83-EA57-0A36-CB2B-602C024A3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864" y="3089011"/>
            <a:ext cx="1090903" cy="99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88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D652EB-8C9F-4849-9839-C8F40D57E4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INCIBE Emprende</a:t>
            </a:r>
          </a:p>
        </p:txBody>
      </p:sp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68B188F8-7C08-4F73-88F3-CE561255EA6C}"/>
              </a:ext>
            </a:extLst>
          </p:cNvPr>
          <p:cNvSpPr txBox="1">
            <a:spLocks/>
          </p:cNvSpPr>
          <p:nvPr/>
        </p:nvSpPr>
        <p:spPr>
          <a:xfrm>
            <a:off x="413455" y="1704340"/>
            <a:ext cx="6751843" cy="124240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100"/>
              </a:lnSpc>
              <a:spcBef>
                <a:spcPts val="0"/>
              </a:spcBef>
              <a:buNone/>
            </a:pPr>
            <a:r>
              <a:rPr lang="es-ES" sz="2000" b="1" dirty="0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INCIBE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Emprende </a:t>
            </a:r>
            <a:r>
              <a:rPr lang="es-ES" sz="2000" b="1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 iniciativas de </a:t>
            </a:r>
            <a:r>
              <a:rPr lang="es-ES" sz="2000" b="1" dirty="0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ideación, incubación y aceleración tanto </a:t>
            </a:r>
            <a:r>
              <a:rPr lang="es-ES" sz="2000" b="1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promoción del emprendimiento en ciberseguridad, como de la ciberseguridad en el emprendimiento de base tecnológica, con el fin de</a:t>
            </a:r>
            <a:r>
              <a:rPr lang="es-ES" sz="2000" b="1" dirty="0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Impulsar la Industria Nacional de Ciberseguridad.</a:t>
            </a:r>
          </a:p>
        </p:txBody>
      </p:sp>
      <p:pic>
        <p:nvPicPr>
          <p:cNvPr id="6" name="Imagen 16">
            <a:extLst>
              <a:ext uri="{FF2B5EF4-FFF2-40B4-BE49-F238E27FC236}">
                <a16:creationId xmlns:a16="http://schemas.microsoft.com/office/drawing/2014/main" id="{1A1FD1C9-BDBB-4D1B-9887-C865A67F8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55" y="3602202"/>
            <a:ext cx="348873" cy="34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C4DA92E-83AA-42CE-A048-CB791308E82D}"/>
              </a:ext>
            </a:extLst>
          </p:cNvPr>
          <p:cNvGraphicFramePr/>
          <p:nvPr/>
        </p:nvGraphicFramePr>
        <p:xfrm>
          <a:off x="8852501" y="3490967"/>
          <a:ext cx="2862879" cy="1907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A81E1AFC-B0BB-47B5-B24D-45436F7B01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2359" y="1604593"/>
            <a:ext cx="2423162" cy="107946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405FF5-5C05-4488-BB14-8492E0300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55" y="4369568"/>
            <a:ext cx="348873" cy="34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5552D11-D49D-473C-B667-80A81890B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55" y="5181527"/>
            <a:ext cx="348873" cy="34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524EBF6-044C-4F8A-AAC4-A60233477F50}"/>
              </a:ext>
            </a:extLst>
          </p:cNvPr>
          <p:cNvSpPr txBox="1"/>
          <p:nvPr/>
        </p:nvSpPr>
        <p:spPr>
          <a:xfrm>
            <a:off x="2583704" y="6163286"/>
            <a:ext cx="7024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de Recuperación, Transformación y Resiliencia (PRTR) a través del Componente 15. Inversión 7 Ciberseguridad: </a:t>
            </a:r>
          </a:p>
          <a:p>
            <a:pPr algn="ctr"/>
            <a:r>
              <a:rPr lang="es-ES" sz="1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Fortalecimiento de las capacidades de ciudadanos, PYMES y profesionales e impulso del sector.</a:t>
            </a:r>
            <a:endParaRPr lang="es-ES" sz="11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9C11D1C-3A91-4344-9ABA-AED57DBE1823}"/>
              </a:ext>
            </a:extLst>
          </p:cNvPr>
          <p:cNvSpPr/>
          <p:nvPr/>
        </p:nvSpPr>
        <p:spPr>
          <a:xfrm>
            <a:off x="824732" y="3611903"/>
            <a:ext cx="7688172" cy="1885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lvl="1" algn="just">
              <a:lnSpc>
                <a:spcPct val="130000"/>
              </a:lnSpc>
            </a:pPr>
            <a:r>
              <a:rPr lang="es-ES" sz="1300" dirty="0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Acompañamos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300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emprendedores y </a:t>
            </a:r>
            <a:r>
              <a:rPr lang="es-ES" sz="1300" i="1" dirty="0" err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es-ES" sz="1300" i="1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-ups</a:t>
            </a:r>
            <a:r>
              <a:rPr lang="es-ES" sz="1300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españolas de </a:t>
            </a:r>
            <a:r>
              <a:rPr lang="es-ES" sz="1300" dirty="0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ciberseguridad, así como de base tecnológica </a:t>
            </a:r>
            <a:r>
              <a:rPr lang="es-ES" sz="1300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integración de la ciberseguridad en su proyecto.</a:t>
            </a:r>
          </a:p>
          <a:p>
            <a:pPr marL="57150" lvl="1" algn="just">
              <a:lnSpc>
                <a:spcPct val="130000"/>
              </a:lnSpc>
            </a:pPr>
            <a:endParaRPr lang="es-ES" sz="1300" dirty="0">
              <a:solidFill>
                <a:srgbClr val="CD2D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lvl="1" algn="just">
              <a:lnSpc>
                <a:spcPct val="130000"/>
              </a:lnSpc>
            </a:pPr>
            <a:r>
              <a:rPr lang="es-ES" sz="1300" dirty="0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Impulsamos el desarrollo de proyectos </a:t>
            </a:r>
            <a:r>
              <a:rPr lang="es-ES" sz="1300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independientemente de su grado de</a:t>
            </a:r>
            <a:r>
              <a:rPr lang="es-ES" sz="1300" b="1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00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madurez: fomento de ideas - incubación de proyectos - aceleración de </a:t>
            </a:r>
            <a:r>
              <a:rPr lang="es-ES" sz="1300" i="1" dirty="0" err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es-ES" sz="1300" i="1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-ups</a:t>
            </a:r>
            <a:r>
              <a:rPr lang="es-ES" sz="1300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internacionalización.</a:t>
            </a:r>
          </a:p>
          <a:p>
            <a:pPr marL="57150" lvl="1" algn="just">
              <a:lnSpc>
                <a:spcPct val="130000"/>
              </a:lnSpc>
            </a:pPr>
            <a:endParaRPr lang="es-ES" sz="1300" dirty="0">
              <a:solidFill>
                <a:srgbClr val="4654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lvl="1" algn="just">
              <a:lnSpc>
                <a:spcPct val="130000"/>
              </a:lnSpc>
            </a:pPr>
            <a:r>
              <a:rPr lang="es-ES" sz="1300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Impulsamos la </a:t>
            </a:r>
            <a:r>
              <a:rPr lang="es-ES" sz="1300" dirty="0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innovación</a:t>
            </a:r>
            <a:r>
              <a:rPr lang="es-ES" sz="1300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promocionamos la atracción de </a:t>
            </a:r>
            <a:r>
              <a:rPr lang="es-ES" sz="1300" dirty="0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inversión </a:t>
            </a:r>
            <a:r>
              <a:rPr lang="es-ES" sz="1300" dirty="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misma.</a:t>
            </a:r>
          </a:p>
        </p:txBody>
      </p:sp>
    </p:spTree>
    <p:extLst>
      <p:ext uri="{BB962C8B-B14F-4D97-AF65-F5344CB8AC3E}">
        <p14:creationId xmlns:p14="http://schemas.microsoft.com/office/powerpoint/2010/main" val="2527100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AC71CE-36FB-4072-8E12-1427D4386C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i="1" dirty="0" err="1"/>
              <a:t>Start</a:t>
            </a:r>
            <a:r>
              <a:rPr lang="es-ES" i="1" dirty="0"/>
              <a:t>-ups </a:t>
            </a:r>
            <a:r>
              <a:rPr lang="es-ES" dirty="0"/>
              <a:t>vs emprendimiento tradicional</a:t>
            </a:r>
          </a:p>
          <a:p>
            <a:endParaRPr lang="es-ES" dirty="0"/>
          </a:p>
        </p:txBody>
      </p:sp>
      <p:pic>
        <p:nvPicPr>
          <p:cNvPr id="5" name="Imagen 14">
            <a:extLst>
              <a:ext uri="{FF2B5EF4-FFF2-40B4-BE49-F238E27FC236}">
                <a16:creationId xmlns:a16="http://schemas.microsoft.com/office/drawing/2014/main" id="{9BCC682C-8F0F-441D-852D-D8DD65271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597" y="1822815"/>
            <a:ext cx="1567425" cy="127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4">
            <a:extLst>
              <a:ext uri="{FF2B5EF4-FFF2-40B4-BE49-F238E27FC236}">
                <a16:creationId xmlns:a16="http://schemas.microsoft.com/office/drawing/2014/main" id="{9D866B3C-86FF-4522-BC87-87E480395A21}"/>
              </a:ext>
            </a:extLst>
          </p:cNvPr>
          <p:cNvSpPr txBox="1"/>
          <p:nvPr/>
        </p:nvSpPr>
        <p:spPr>
          <a:xfrm>
            <a:off x="5831788" y="2278905"/>
            <a:ext cx="918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4000" dirty="0">
                <a:solidFill>
                  <a:srgbClr val="FF0000"/>
                </a:solidFill>
              </a:rPr>
              <a:t>VS</a:t>
            </a:r>
          </a:p>
        </p:txBody>
      </p:sp>
      <p:pic>
        <p:nvPicPr>
          <p:cNvPr id="7" name="Picture 4" descr="A shoe store with a sign and shoes on shelves&#10;&#10;Description automatically generated">
            <a:extLst>
              <a:ext uri="{FF2B5EF4-FFF2-40B4-BE49-F238E27FC236}">
                <a16:creationId xmlns:a16="http://schemas.microsoft.com/office/drawing/2014/main" id="{A380B7F3-5A46-4EE1-B0EB-588DBBF0C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036" y="1822815"/>
            <a:ext cx="1574621" cy="1340555"/>
          </a:xfrm>
          <a:prstGeom prst="rect">
            <a:avLst/>
          </a:prstGeom>
        </p:spPr>
      </p:pic>
      <p:sp>
        <p:nvSpPr>
          <p:cNvPr id="8" name="TextBox 16">
            <a:extLst>
              <a:ext uri="{FF2B5EF4-FFF2-40B4-BE49-F238E27FC236}">
                <a16:creationId xmlns:a16="http://schemas.microsoft.com/office/drawing/2014/main" id="{03782096-F014-45D7-9AC3-9D8598C5F378}"/>
              </a:ext>
            </a:extLst>
          </p:cNvPr>
          <p:cNvSpPr txBox="1"/>
          <p:nvPr/>
        </p:nvSpPr>
        <p:spPr>
          <a:xfrm>
            <a:off x="1830852" y="3464738"/>
            <a:ext cx="426147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17500" algn="just">
              <a:buClr>
                <a:srgbClr val="CD2D37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465461"/>
                </a:solidFill>
              </a:rPr>
              <a:t>Empresas digitales/base tecnológica.</a:t>
            </a:r>
          </a:p>
          <a:p>
            <a:pPr marL="457200" indent="-317500" algn="just">
              <a:buClr>
                <a:srgbClr val="CD2D37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465461"/>
                </a:solidFill>
              </a:rPr>
              <a:t>Explotación de nuevos modelos de negocio.</a:t>
            </a:r>
          </a:p>
          <a:p>
            <a:pPr marL="457200" indent="-317500" algn="just">
              <a:buClr>
                <a:srgbClr val="CD2D37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465461"/>
                </a:solidFill>
              </a:rPr>
              <a:t>Modelo de negocio escalable: crecimiento exponencial en ventas y crecimiento lineal en costes.</a:t>
            </a:r>
          </a:p>
          <a:p>
            <a:pPr marL="457200" indent="-317500" algn="just">
              <a:buClr>
                <a:srgbClr val="CD2D37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465461"/>
                </a:solidFill>
              </a:rPr>
              <a:t>Ventaja competitiva basada en la innovación.</a:t>
            </a:r>
          </a:p>
          <a:p>
            <a:pPr marL="457200" indent="-317500" algn="just">
              <a:buClr>
                <a:srgbClr val="CD2D37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465461"/>
                </a:solidFill>
              </a:rPr>
              <a:t>Alto riesgo debido a su alto contenido innovador. </a:t>
            </a:r>
          </a:p>
          <a:p>
            <a:pPr marL="457200" indent="-317500" algn="just">
              <a:buClr>
                <a:srgbClr val="CD2D37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465461"/>
                </a:solidFill>
              </a:rPr>
              <a:t>Necesidad de elevado volumen de financiación y dificultad de acceso a la misma en fases iniciales. </a:t>
            </a:r>
          </a:p>
          <a:p>
            <a:pPr marL="457200" indent="-317500" algn="just">
              <a:buClr>
                <a:srgbClr val="CD2D37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465461"/>
                </a:solidFill>
              </a:rPr>
              <a:t>Fuentes de financiación: FFF (</a:t>
            </a:r>
            <a:r>
              <a:rPr lang="es-ES" sz="1200" dirty="0" err="1">
                <a:solidFill>
                  <a:srgbClr val="465461"/>
                </a:solidFill>
              </a:rPr>
              <a:t>family</a:t>
            </a:r>
            <a:r>
              <a:rPr lang="es-ES" sz="1200" dirty="0">
                <a:solidFill>
                  <a:srgbClr val="465461"/>
                </a:solidFill>
              </a:rPr>
              <a:t>, </a:t>
            </a:r>
            <a:r>
              <a:rPr lang="es-ES" sz="1200" dirty="0" err="1">
                <a:solidFill>
                  <a:srgbClr val="465461"/>
                </a:solidFill>
              </a:rPr>
              <a:t>fools</a:t>
            </a:r>
            <a:r>
              <a:rPr lang="es-ES" sz="1200" dirty="0">
                <a:solidFill>
                  <a:srgbClr val="465461"/>
                </a:solidFill>
              </a:rPr>
              <a:t> and Friends), capital riesgo, </a:t>
            </a:r>
            <a:r>
              <a:rPr lang="es-ES" sz="1200" dirty="0" err="1">
                <a:solidFill>
                  <a:srgbClr val="465461"/>
                </a:solidFill>
              </a:rPr>
              <a:t>business</a:t>
            </a:r>
            <a:r>
              <a:rPr lang="es-ES" sz="1200" dirty="0">
                <a:solidFill>
                  <a:srgbClr val="465461"/>
                </a:solidFill>
              </a:rPr>
              <a:t> </a:t>
            </a:r>
            <a:r>
              <a:rPr lang="es-ES" sz="1200" dirty="0" err="1">
                <a:solidFill>
                  <a:srgbClr val="465461"/>
                </a:solidFill>
              </a:rPr>
              <a:t>angels</a:t>
            </a:r>
            <a:r>
              <a:rPr lang="es-ES" sz="1200" dirty="0">
                <a:solidFill>
                  <a:srgbClr val="465461"/>
                </a:solidFill>
              </a:rPr>
              <a:t>. La garantía la supone el equipo.</a:t>
            </a:r>
          </a:p>
          <a:p>
            <a:pPr marL="457200" indent="-317500">
              <a:buClr>
                <a:srgbClr val="CD2D37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465461"/>
                </a:solidFill>
              </a:rPr>
              <a:t>Dependencia en captación y retención de empleados altamente cualificados.</a:t>
            </a:r>
            <a:br>
              <a:rPr lang="es-ES" sz="1200" dirty="0">
                <a:solidFill>
                  <a:srgbClr val="465461"/>
                </a:solidFill>
              </a:rPr>
            </a:br>
            <a:endParaRPr lang="en-ES" sz="1200" dirty="0">
              <a:solidFill>
                <a:srgbClr val="46546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B95390-4235-4B57-8160-5683993FD197}"/>
              </a:ext>
            </a:extLst>
          </p:cNvPr>
          <p:cNvSpPr txBox="1"/>
          <p:nvPr/>
        </p:nvSpPr>
        <p:spPr>
          <a:xfrm>
            <a:off x="6985232" y="3735124"/>
            <a:ext cx="362905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17500" algn="just">
              <a:buClr>
                <a:srgbClr val="CD2D37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465461"/>
                </a:solidFill>
              </a:rPr>
              <a:t>Explotación de modelos de negocio convencionales.</a:t>
            </a:r>
          </a:p>
          <a:p>
            <a:pPr marL="457200" indent="-317500" algn="just">
              <a:buClr>
                <a:srgbClr val="CD2D37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465461"/>
                </a:solidFill>
              </a:rPr>
              <a:t>Crecimiento estable, modelo de negocio sostenible.</a:t>
            </a:r>
          </a:p>
          <a:p>
            <a:pPr marL="457200" indent="-317500" algn="just">
              <a:buClr>
                <a:srgbClr val="CD2D37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465461"/>
                </a:solidFill>
              </a:rPr>
              <a:t>Fuentes de Financiación tradicional: préstamos y recursos propios. Garantía real y/o personal.</a:t>
            </a:r>
          </a:p>
          <a:p>
            <a:pPr marL="457200" indent="-317500" algn="just">
              <a:buClr>
                <a:srgbClr val="CD2D37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465461"/>
                </a:solidFill>
              </a:rPr>
              <a:t>Centrada en mantener el negocio y/o generar un crecimiento % estable.</a:t>
            </a:r>
          </a:p>
          <a:p>
            <a:endParaRPr lang="es-ES" dirty="0">
              <a:solidFill>
                <a:srgbClr val="4654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03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7374E9-7120-42BB-BBB8-C47EAE857F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Sector de la ciberseguridad</a:t>
            </a:r>
          </a:p>
        </p:txBody>
      </p:sp>
      <p:grpSp>
        <p:nvGrpSpPr>
          <p:cNvPr id="5" name="Google Shape;460;p38">
            <a:extLst>
              <a:ext uri="{FF2B5EF4-FFF2-40B4-BE49-F238E27FC236}">
                <a16:creationId xmlns:a16="http://schemas.microsoft.com/office/drawing/2014/main" id="{A08E5A9D-8A6E-4F84-84DA-998887C4F200}"/>
              </a:ext>
            </a:extLst>
          </p:cNvPr>
          <p:cNvGrpSpPr/>
          <p:nvPr/>
        </p:nvGrpSpPr>
        <p:grpSpPr>
          <a:xfrm rot="5400000">
            <a:off x="3462016" y="4748726"/>
            <a:ext cx="542338" cy="2591676"/>
            <a:chOff x="2744034" y="1146343"/>
            <a:chExt cx="1827900" cy="2399700"/>
          </a:xfrm>
        </p:grpSpPr>
        <p:sp>
          <p:nvSpPr>
            <p:cNvPr id="6" name="Google Shape;461;p38">
              <a:extLst>
                <a:ext uri="{FF2B5EF4-FFF2-40B4-BE49-F238E27FC236}">
                  <a16:creationId xmlns:a16="http://schemas.microsoft.com/office/drawing/2014/main" id="{9F1983B3-8DF2-427A-8D84-8D79CFE627E8}"/>
                </a:ext>
              </a:extLst>
            </p:cNvPr>
            <p:cNvSpPr/>
            <p:nvPr/>
          </p:nvSpPr>
          <p:spPr>
            <a:xfrm flipH="1">
              <a:off x="2832600" y="1686400"/>
              <a:ext cx="1649400" cy="1769700"/>
            </a:xfrm>
            <a:prstGeom prst="snip1Rect">
              <a:avLst>
                <a:gd name="adj" fmla="val 0"/>
              </a:avLst>
            </a:prstGeom>
            <a:solidFill>
              <a:srgbClr val="B382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62;p38">
              <a:extLst>
                <a:ext uri="{FF2B5EF4-FFF2-40B4-BE49-F238E27FC236}">
                  <a16:creationId xmlns:a16="http://schemas.microsoft.com/office/drawing/2014/main" id="{50079413-DC82-4216-A590-91E43AA2564A}"/>
                </a:ext>
              </a:extLst>
            </p:cNvPr>
            <p:cNvSpPr/>
            <p:nvPr/>
          </p:nvSpPr>
          <p:spPr>
            <a:xfrm rot="-5400000">
              <a:off x="2458134" y="1432243"/>
              <a:ext cx="2399700" cy="1827900"/>
            </a:xfrm>
            <a:prstGeom prst="rightArrowCallout">
              <a:avLst>
                <a:gd name="adj1" fmla="val 9283"/>
                <a:gd name="adj2" fmla="val 10109"/>
                <a:gd name="adj3" fmla="val 16082"/>
                <a:gd name="adj4" fmla="val 81236"/>
              </a:avLst>
            </a:prstGeom>
            <a:solidFill>
              <a:srgbClr val="B3828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463;p38">
            <a:extLst>
              <a:ext uri="{FF2B5EF4-FFF2-40B4-BE49-F238E27FC236}">
                <a16:creationId xmlns:a16="http://schemas.microsoft.com/office/drawing/2014/main" id="{E7FE1881-4D1D-4748-9A0F-46B495A35704}"/>
              </a:ext>
            </a:extLst>
          </p:cNvPr>
          <p:cNvGrpSpPr/>
          <p:nvPr/>
        </p:nvGrpSpPr>
        <p:grpSpPr>
          <a:xfrm rot="-5400000">
            <a:off x="6254283" y="4708306"/>
            <a:ext cx="542338" cy="2699663"/>
            <a:chOff x="4572084" y="1597469"/>
            <a:chExt cx="1827900" cy="2399700"/>
          </a:xfrm>
        </p:grpSpPr>
        <p:sp>
          <p:nvSpPr>
            <p:cNvPr id="9" name="Google Shape;464;p38">
              <a:extLst>
                <a:ext uri="{FF2B5EF4-FFF2-40B4-BE49-F238E27FC236}">
                  <a16:creationId xmlns:a16="http://schemas.microsoft.com/office/drawing/2014/main" id="{4552CA37-5D62-4548-9FB1-5A9693028C9E}"/>
                </a:ext>
              </a:extLst>
            </p:cNvPr>
            <p:cNvSpPr/>
            <p:nvPr/>
          </p:nvSpPr>
          <p:spPr>
            <a:xfrm rot="10800000" flipH="1">
              <a:off x="4662018" y="1687411"/>
              <a:ext cx="1649400" cy="1769700"/>
            </a:xfrm>
            <a:prstGeom prst="snip1Rect">
              <a:avLst>
                <a:gd name="adj" fmla="val 0"/>
              </a:avLst>
            </a:prstGeom>
            <a:solidFill>
              <a:srgbClr val="C85B5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65;p38">
              <a:extLst>
                <a:ext uri="{FF2B5EF4-FFF2-40B4-BE49-F238E27FC236}">
                  <a16:creationId xmlns:a16="http://schemas.microsoft.com/office/drawing/2014/main" id="{4FE45EAA-918A-4AC2-B2B4-6C1AA76CBFCA}"/>
                </a:ext>
              </a:extLst>
            </p:cNvPr>
            <p:cNvSpPr/>
            <p:nvPr/>
          </p:nvSpPr>
          <p:spPr>
            <a:xfrm rot="5400000">
              <a:off x="4286184" y="1883369"/>
              <a:ext cx="2399700" cy="1827900"/>
            </a:xfrm>
            <a:prstGeom prst="rightArrowCallout">
              <a:avLst>
                <a:gd name="adj1" fmla="val 9283"/>
                <a:gd name="adj2" fmla="val 13570"/>
                <a:gd name="adj3" fmla="val 16082"/>
                <a:gd name="adj4" fmla="val 81236"/>
              </a:avLst>
            </a:prstGeom>
            <a:solidFill>
              <a:srgbClr val="C85B5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466;p38">
            <a:extLst>
              <a:ext uri="{FF2B5EF4-FFF2-40B4-BE49-F238E27FC236}">
                <a16:creationId xmlns:a16="http://schemas.microsoft.com/office/drawing/2014/main" id="{9FFBDF4D-B116-465C-BCC7-3AC6A040D3FC}"/>
              </a:ext>
            </a:extLst>
          </p:cNvPr>
          <p:cNvSpPr/>
          <p:nvPr/>
        </p:nvSpPr>
        <p:spPr>
          <a:xfrm>
            <a:off x="7929272" y="5755526"/>
            <a:ext cx="2136600" cy="542400"/>
          </a:xfrm>
          <a:prstGeom prst="rect">
            <a:avLst/>
          </a:prstGeom>
          <a:solidFill>
            <a:srgbClr val="E02F2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467;p38">
            <a:extLst>
              <a:ext uri="{FF2B5EF4-FFF2-40B4-BE49-F238E27FC236}">
                <a16:creationId xmlns:a16="http://schemas.microsoft.com/office/drawing/2014/main" id="{2FC25212-C7A9-448C-BFEE-ED589586D39A}"/>
              </a:ext>
            </a:extLst>
          </p:cNvPr>
          <p:cNvSpPr txBox="1"/>
          <p:nvPr/>
        </p:nvSpPr>
        <p:spPr>
          <a:xfrm>
            <a:off x="936923" y="4717897"/>
            <a:ext cx="2820300" cy="1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VALOR ECOSISTEMA*</a:t>
            </a:r>
            <a:endParaRPr sz="16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u="sng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468;p38">
            <a:extLst>
              <a:ext uri="{FF2B5EF4-FFF2-40B4-BE49-F238E27FC236}">
                <a16:creationId xmlns:a16="http://schemas.microsoft.com/office/drawing/2014/main" id="{7B9D249D-5BF1-427B-A6FC-9203B89504D3}"/>
              </a:ext>
            </a:extLst>
          </p:cNvPr>
          <p:cNvSpPr txBox="1"/>
          <p:nvPr/>
        </p:nvSpPr>
        <p:spPr>
          <a:xfrm>
            <a:off x="5356220" y="5257881"/>
            <a:ext cx="1877100" cy="1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CRECIMIENTO </a:t>
            </a:r>
            <a:endParaRPr sz="12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ANUAL</a:t>
            </a:r>
            <a:endParaRPr sz="12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469;p38">
            <a:extLst>
              <a:ext uri="{FF2B5EF4-FFF2-40B4-BE49-F238E27FC236}">
                <a16:creationId xmlns:a16="http://schemas.microsoft.com/office/drawing/2014/main" id="{16D91A7B-28F2-47FA-84CA-38FA904191ED}"/>
              </a:ext>
            </a:extLst>
          </p:cNvPr>
          <p:cNvSpPr txBox="1"/>
          <p:nvPr/>
        </p:nvSpPr>
        <p:spPr>
          <a:xfrm>
            <a:off x="8121522" y="5199745"/>
            <a:ext cx="1658400" cy="1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PREVISIÓN </a:t>
            </a:r>
            <a:endParaRPr sz="12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2024</a:t>
            </a:r>
            <a:endParaRPr sz="12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471;p38">
            <a:extLst>
              <a:ext uri="{FF2B5EF4-FFF2-40B4-BE49-F238E27FC236}">
                <a16:creationId xmlns:a16="http://schemas.microsoft.com/office/drawing/2014/main" id="{CEA58D69-6357-4EC5-99EA-D68FA487ABF0}"/>
              </a:ext>
            </a:extLst>
          </p:cNvPr>
          <p:cNvSpPr txBox="1"/>
          <p:nvPr/>
        </p:nvSpPr>
        <p:spPr>
          <a:xfrm>
            <a:off x="2794943" y="5363900"/>
            <a:ext cx="1055100" cy="1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2020</a:t>
            </a:r>
            <a:endParaRPr sz="16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" name="Google Shape;472;p38">
            <a:extLst>
              <a:ext uri="{FF2B5EF4-FFF2-40B4-BE49-F238E27FC236}">
                <a16:creationId xmlns:a16="http://schemas.microsoft.com/office/drawing/2014/main" id="{53119AE0-8B73-4BF9-9FFC-6E5BA4540EA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1687" y="2305266"/>
            <a:ext cx="3623584" cy="1236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473;p38">
            <a:extLst>
              <a:ext uri="{FF2B5EF4-FFF2-40B4-BE49-F238E27FC236}">
                <a16:creationId xmlns:a16="http://schemas.microsoft.com/office/drawing/2014/main" id="{2B0929BB-AB64-49CC-8B0A-0663C01FECD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8943" y="2293463"/>
            <a:ext cx="1018570" cy="126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474;p38">
            <a:extLst>
              <a:ext uri="{FF2B5EF4-FFF2-40B4-BE49-F238E27FC236}">
                <a16:creationId xmlns:a16="http://schemas.microsoft.com/office/drawing/2014/main" id="{8ADD2C53-5A55-4475-906D-22763EB496F4}"/>
              </a:ext>
            </a:extLst>
          </p:cNvPr>
          <p:cNvSpPr/>
          <p:nvPr/>
        </p:nvSpPr>
        <p:spPr>
          <a:xfrm rot="5398935">
            <a:off x="1640573" y="5457151"/>
            <a:ext cx="968400" cy="444300"/>
          </a:xfrm>
          <a:prstGeom prst="bentUpArrow">
            <a:avLst>
              <a:gd name="adj1" fmla="val 25000"/>
              <a:gd name="adj2" fmla="val 22163"/>
              <a:gd name="adj3" fmla="val 25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Google Shape;475;p38">
            <a:extLst>
              <a:ext uri="{FF2B5EF4-FFF2-40B4-BE49-F238E27FC236}">
                <a16:creationId xmlns:a16="http://schemas.microsoft.com/office/drawing/2014/main" id="{9BF399F2-8E25-4466-B698-285C0B7BA67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3400" t="20319" r="13451" b="12817"/>
          <a:stretch/>
        </p:blipFill>
        <p:spPr>
          <a:xfrm>
            <a:off x="7911405" y="1721756"/>
            <a:ext cx="838584" cy="753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476;p38">
            <a:extLst>
              <a:ext uri="{FF2B5EF4-FFF2-40B4-BE49-F238E27FC236}">
                <a16:creationId xmlns:a16="http://schemas.microsoft.com/office/drawing/2014/main" id="{2602E1B4-80B4-436D-B5E9-CE073EDA771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3148" y="2599854"/>
            <a:ext cx="732502" cy="644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477;p38">
            <a:extLst>
              <a:ext uri="{FF2B5EF4-FFF2-40B4-BE49-F238E27FC236}">
                <a16:creationId xmlns:a16="http://schemas.microsoft.com/office/drawing/2014/main" id="{8463B8D5-EC3A-4E9C-A1A0-63AE85BE046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38359" y="3296883"/>
            <a:ext cx="732502" cy="670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79;p38">
            <a:extLst>
              <a:ext uri="{FF2B5EF4-FFF2-40B4-BE49-F238E27FC236}">
                <a16:creationId xmlns:a16="http://schemas.microsoft.com/office/drawing/2014/main" id="{047356AF-9D95-4331-9D23-C149764BFC9F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60485" y="2670665"/>
            <a:ext cx="1279200" cy="495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480;p38">
            <a:extLst>
              <a:ext uri="{FF2B5EF4-FFF2-40B4-BE49-F238E27FC236}">
                <a16:creationId xmlns:a16="http://schemas.microsoft.com/office/drawing/2014/main" id="{D3EFAE7A-30F2-41CF-9A50-57929C5BE658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60485" y="3419641"/>
            <a:ext cx="1279200" cy="49567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481;p38">
            <a:extLst>
              <a:ext uri="{FF2B5EF4-FFF2-40B4-BE49-F238E27FC236}">
                <a16:creationId xmlns:a16="http://schemas.microsoft.com/office/drawing/2014/main" id="{C26C9BF0-5B7A-46F3-A7B7-597BD5306E7E}"/>
              </a:ext>
            </a:extLst>
          </p:cNvPr>
          <p:cNvSpPr txBox="1"/>
          <p:nvPr/>
        </p:nvSpPr>
        <p:spPr>
          <a:xfrm>
            <a:off x="8990179" y="1921690"/>
            <a:ext cx="1904400" cy="2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>
                <a:solidFill>
                  <a:schemeClr val="dk2"/>
                </a:solidFill>
              </a:rPr>
              <a:t>Participación mundial en  la industria de ciberseguridad</a:t>
            </a:r>
            <a:endParaRPr sz="1100" dirty="0">
              <a:solidFill>
                <a:schemeClr val="dk2"/>
              </a:solidFill>
            </a:endParaRPr>
          </a:p>
        </p:txBody>
      </p:sp>
      <p:sp>
        <p:nvSpPr>
          <p:cNvPr id="25" name="Google Shape;482;p38">
            <a:extLst>
              <a:ext uri="{FF2B5EF4-FFF2-40B4-BE49-F238E27FC236}">
                <a16:creationId xmlns:a16="http://schemas.microsoft.com/office/drawing/2014/main" id="{4CD5594A-0D26-40DB-88F7-9E7EAEE9889B}"/>
              </a:ext>
            </a:extLst>
          </p:cNvPr>
          <p:cNvSpPr txBox="1"/>
          <p:nvPr/>
        </p:nvSpPr>
        <p:spPr>
          <a:xfrm>
            <a:off x="8990179" y="2700913"/>
            <a:ext cx="1904400" cy="2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2"/>
                </a:solidFill>
              </a:rPr>
              <a:t>Participación estudiantes grados STEM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26" name="Google Shape;483;p38">
            <a:extLst>
              <a:ext uri="{FF2B5EF4-FFF2-40B4-BE49-F238E27FC236}">
                <a16:creationId xmlns:a16="http://schemas.microsoft.com/office/drawing/2014/main" id="{261B42E7-6568-496B-AFAE-C918A34BB6D0}"/>
              </a:ext>
            </a:extLst>
          </p:cNvPr>
          <p:cNvSpPr txBox="1"/>
          <p:nvPr/>
        </p:nvSpPr>
        <p:spPr>
          <a:xfrm>
            <a:off x="8990179" y="3409326"/>
            <a:ext cx="1904400" cy="2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>
                <a:solidFill>
                  <a:schemeClr val="dk2"/>
                </a:solidFill>
              </a:rPr>
              <a:t>Participación estudiantes cursos ciberseguridad</a:t>
            </a:r>
            <a:endParaRPr sz="1100" dirty="0">
              <a:solidFill>
                <a:schemeClr val="dk2"/>
              </a:solidFill>
            </a:endParaRPr>
          </a:p>
        </p:txBody>
      </p:sp>
      <p:sp>
        <p:nvSpPr>
          <p:cNvPr id="27" name="Google Shape;484;p38">
            <a:extLst>
              <a:ext uri="{FF2B5EF4-FFF2-40B4-BE49-F238E27FC236}">
                <a16:creationId xmlns:a16="http://schemas.microsoft.com/office/drawing/2014/main" id="{2ED01B72-07C8-4D91-B17D-6036C93E8AEF}"/>
              </a:ext>
            </a:extLst>
          </p:cNvPr>
          <p:cNvSpPr txBox="1"/>
          <p:nvPr/>
        </p:nvSpPr>
        <p:spPr>
          <a:xfrm>
            <a:off x="2893472" y="5813401"/>
            <a:ext cx="1187100" cy="2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lt1"/>
                </a:solidFill>
              </a:rPr>
              <a:t>1.500 M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28" name="Google Shape;485;p38">
            <a:extLst>
              <a:ext uri="{FF2B5EF4-FFF2-40B4-BE49-F238E27FC236}">
                <a16:creationId xmlns:a16="http://schemas.microsoft.com/office/drawing/2014/main" id="{443783E8-6B43-4E94-9050-F92323B9B267}"/>
              </a:ext>
            </a:extLst>
          </p:cNvPr>
          <p:cNvSpPr txBox="1"/>
          <p:nvPr/>
        </p:nvSpPr>
        <p:spPr>
          <a:xfrm>
            <a:off x="5842622" y="5848626"/>
            <a:ext cx="1187100" cy="2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</a:rPr>
              <a:t>8,12 %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9" name="Google Shape;486;p38">
            <a:extLst>
              <a:ext uri="{FF2B5EF4-FFF2-40B4-BE49-F238E27FC236}">
                <a16:creationId xmlns:a16="http://schemas.microsoft.com/office/drawing/2014/main" id="{44F13D4D-1BC0-4F9D-9C59-CE8953183218}"/>
              </a:ext>
            </a:extLst>
          </p:cNvPr>
          <p:cNvSpPr txBox="1"/>
          <p:nvPr/>
        </p:nvSpPr>
        <p:spPr>
          <a:xfrm>
            <a:off x="8375322" y="5830689"/>
            <a:ext cx="1187100" cy="2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</a:rPr>
              <a:t>2.000 M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0" name="Google Shape;487;p38">
            <a:extLst>
              <a:ext uri="{FF2B5EF4-FFF2-40B4-BE49-F238E27FC236}">
                <a16:creationId xmlns:a16="http://schemas.microsoft.com/office/drawing/2014/main" id="{0E33EF6F-86BE-40F1-BA0F-5F3F4237198D}"/>
              </a:ext>
            </a:extLst>
          </p:cNvPr>
          <p:cNvSpPr txBox="1"/>
          <p:nvPr/>
        </p:nvSpPr>
        <p:spPr>
          <a:xfrm>
            <a:off x="1785472" y="6417776"/>
            <a:ext cx="4752000" cy="1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>
                <a:solidFill>
                  <a:schemeClr val="dk2"/>
                </a:solidFill>
              </a:rPr>
              <a:t>* Fuente: Security Spending Guide IDC 2021</a:t>
            </a:r>
            <a:endParaRPr sz="900" dirty="0">
              <a:solidFill>
                <a:schemeClr val="dk2"/>
              </a:solidFill>
            </a:endParaRPr>
          </a:p>
        </p:txBody>
      </p:sp>
      <p:pic>
        <p:nvPicPr>
          <p:cNvPr id="31" name="Imagen 26">
            <a:extLst>
              <a:ext uri="{FF2B5EF4-FFF2-40B4-BE49-F238E27FC236}">
                <a16:creationId xmlns:a16="http://schemas.microsoft.com/office/drawing/2014/main" id="{D6790CAB-3836-4B83-9B93-A3117A006C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664" y="5131266"/>
            <a:ext cx="545516" cy="54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n 9">
            <a:extLst>
              <a:ext uri="{FF2B5EF4-FFF2-40B4-BE49-F238E27FC236}">
                <a16:creationId xmlns:a16="http://schemas.microsoft.com/office/drawing/2014/main" id="{7FC9B362-830A-47AB-ACE5-32697189A9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336" y="4981594"/>
            <a:ext cx="640836" cy="73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n 14">
            <a:extLst>
              <a:ext uri="{FF2B5EF4-FFF2-40B4-BE49-F238E27FC236}">
                <a16:creationId xmlns:a16="http://schemas.microsoft.com/office/drawing/2014/main" id="{364ADB0C-667E-4EF7-95C6-860BBCB614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561" y="5089316"/>
            <a:ext cx="608284" cy="6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817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444;p37">
            <a:extLst>
              <a:ext uri="{FF2B5EF4-FFF2-40B4-BE49-F238E27FC236}">
                <a16:creationId xmlns:a16="http://schemas.microsoft.com/office/drawing/2014/main" id="{C8E9FC18-4360-4972-AE49-D847F84062F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7043"/>
          <a:stretch/>
        </p:blipFill>
        <p:spPr>
          <a:xfrm>
            <a:off x="1731981" y="2836686"/>
            <a:ext cx="3428425" cy="25398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45;p37">
            <a:extLst>
              <a:ext uri="{FF2B5EF4-FFF2-40B4-BE49-F238E27FC236}">
                <a16:creationId xmlns:a16="http://schemas.microsoft.com/office/drawing/2014/main" id="{ECCDB4E2-E58B-4728-96F9-49C6C6901014}"/>
              </a:ext>
            </a:extLst>
          </p:cNvPr>
          <p:cNvSpPr txBox="1"/>
          <p:nvPr/>
        </p:nvSpPr>
        <p:spPr>
          <a:xfrm>
            <a:off x="1993407" y="4014908"/>
            <a:ext cx="1354709" cy="111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 dirty="0">
                <a:solidFill>
                  <a:schemeClr val="dk1"/>
                </a:solidFill>
              </a:rPr>
              <a:t>La importancia de la ciberseguridad es </a:t>
            </a:r>
            <a:r>
              <a:rPr lang="es" sz="1100" b="1" dirty="0">
                <a:solidFill>
                  <a:srgbClr val="CC0000"/>
                </a:solidFill>
              </a:rPr>
              <a:t>TRANSVERSAL</a:t>
            </a:r>
            <a:r>
              <a:rPr lang="es" sz="1100" dirty="0">
                <a:solidFill>
                  <a:schemeClr val="dk1"/>
                </a:solidFill>
              </a:rPr>
              <a:t> a todos los sectores de la economía.</a:t>
            </a:r>
            <a:endParaRPr sz="1200" dirty="0">
              <a:solidFill>
                <a:schemeClr val="dk2"/>
              </a:solidFill>
            </a:endParaRPr>
          </a:p>
        </p:txBody>
      </p:sp>
      <p:sp>
        <p:nvSpPr>
          <p:cNvPr id="7" name="Google Shape;446;p37">
            <a:extLst>
              <a:ext uri="{FF2B5EF4-FFF2-40B4-BE49-F238E27FC236}">
                <a16:creationId xmlns:a16="http://schemas.microsoft.com/office/drawing/2014/main" id="{E2EE2914-86A3-42BD-91A4-9F9A64B4C99F}"/>
              </a:ext>
            </a:extLst>
          </p:cNvPr>
          <p:cNvSpPr txBox="1"/>
          <p:nvPr/>
        </p:nvSpPr>
        <p:spPr>
          <a:xfrm>
            <a:off x="3598050" y="3959608"/>
            <a:ext cx="1533538" cy="131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>
                <a:solidFill>
                  <a:schemeClr val="dk1"/>
                </a:solidFill>
              </a:rPr>
              <a:t>La digitalización de todos los sectores está favoreciendo un 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50" b="1" dirty="0">
                <a:solidFill>
                  <a:srgbClr val="CC0000"/>
                </a:solidFill>
              </a:rPr>
              <a:t>CRECIMIENTO GLOBAL DEL MERCADO DE LA CIBERSEGURIDAD</a:t>
            </a:r>
            <a:endParaRPr sz="900" dirty="0">
              <a:solidFill>
                <a:schemeClr val="dk1"/>
              </a:solidFill>
            </a:endParaRPr>
          </a:p>
        </p:txBody>
      </p:sp>
      <p:sp>
        <p:nvSpPr>
          <p:cNvPr id="8" name="Google Shape;449;p37">
            <a:extLst>
              <a:ext uri="{FF2B5EF4-FFF2-40B4-BE49-F238E27FC236}">
                <a16:creationId xmlns:a16="http://schemas.microsoft.com/office/drawing/2014/main" id="{E47718DD-17FC-42C6-9275-305608525F9A}"/>
              </a:ext>
            </a:extLst>
          </p:cNvPr>
          <p:cNvSpPr txBox="1"/>
          <p:nvPr/>
        </p:nvSpPr>
        <p:spPr>
          <a:xfrm>
            <a:off x="5851131" y="2811610"/>
            <a:ext cx="37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9" name="Google Shape;451;p37">
            <a:extLst>
              <a:ext uri="{FF2B5EF4-FFF2-40B4-BE49-F238E27FC236}">
                <a16:creationId xmlns:a16="http://schemas.microsoft.com/office/drawing/2014/main" id="{7636A735-30DB-4F04-B1FC-1A8CA2FA06A6}"/>
              </a:ext>
            </a:extLst>
          </p:cNvPr>
          <p:cNvSpPr txBox="1"/>
          <p:nvPr/>
        </p:nvSpPr>
        <p:spPr>
          <a:xfrm>
            <a:off x="1794681" y="5402610"/>
            <a:ext cx="4752000" cy="1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2"/>
                </a:solidFill>
              </a:rPr>
              <a:t>* Fuente: Security Spending Guide IDC 2021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10" name="Google Shape;452;p37">
            <a:extLst>
              <a:ext uri="{FF2B5EF4-FFF2-40B4-BE49-F238E27FC236}">
                <a16:creationId xmlns:a16="http://schemas.microsoft.com/office/drawing/2014/main" id="{4D5E2745-8A1A-4B08-9055-BEEF408B321E}"/>
              </a:ext>
            </a:extLst>
          </p:cNvPr>
          <p:cNvSpPr txBox="1"/>
          <p:nvPr/>
        </p:nvSpPr>
        <p:spPr>
          <a:xfrm>
            <a:off x="2006706" y="3142821"/>
            <a:ext cx="1354709" cy="338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 dirty="0">
                <a:solidFill>
                  <a:schemeClr val="lt1"/>
                </a:solidFill>
              </a:rPr>
              <a:t>CIBERSEGURIDAD</a:t>
            </a:r>
            <a:endParaRPr sz="1000" b="1" dirty="0">
              <a:solidFill>
                <a:schemeClr val="lt1"/>
              </a:solidFill>
            </a:endParaRPr>
          </a:p>
        </p:txBody>
      </p:sp>
      <p:sp>
        <p:nvSpPr>
          <p:cNvPr id="11" name="Google Shape;453;p37">
            <a:extLst>
              <a:ext uri="{FF2B5EF4-FFF2-40B4-BE49-F238E27FC236}">
                <a16:creationId xmlns:a16="http://schemas.microsoft.com/office/drawing/2014/main" id="{B8E81304-8629-431A-A9EC-0CB2970A64F6}"/>
              </a:ext>
            </a:extLst>
          </p:cNvPr>
          <p:cNvSpPr txBox="1"/>
          <p:nvPr/>
        </p:nvSpPr>
        <p:spPr>
          <a:xfrm>
            <a:off x="3678419" y="3139521"/>
            <a:ext cx="1354709" cy="338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 dirty="0">
                <a:solidFill>
                  <a:schemeClr val="lt1"/>
                </a:solidFill>
              </a:rPr>
              <a:t>DIGITALIZACIÓN SECTORES</a:t>
            </a:r>
            <a:endParaRPr sz="1000" b="1" dirty="0">
              <a:solidFill>
                <a:schemeClr val="lt1"/>
              </a:solidFill>
            </a:endParaRPr>
          </a:p>
        </p:txBody>
      </p:sp>
      <p:sp>
        <p:nvSpPr>
          <p:cNvPr id="12" name="Google Shape;454;p37">
            <a:extLst>
              <a:ext uri="{FF2B5EF4-FFF2-40B4-BE49-F238E27FC236}">
                <a16:creationId xmlns:a16="http://schemas.microsoft.com/office/drawing/2014/main" id="{D51E6D06-66FD-441A-B60B-A2C5A5BCCB4B}"/>
              </a:ext>
            </a:extLst>
          </p:cNvPr>
          <p:cNvSpPr txBox="1"/>
          <p:nvPr/>
        </p:nvSpPr>
        <p:spPr>
          <a:xfrm>
            <a:off x="5851131" y="4702410"/>
            <a:ext cx="4537170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dk2"/>
                </a:solidFill>
              </a:rPr>
              <a:t>El sector que más peso aporta a la ciberseguridad </a:t>
            </a:r>
            <a:br>
              <a:rPr lang="es" dirty="0">
                <a:solidFill>
                  <a:schemeClr val="dk2"/>
                </a:solidFill>
              </a:rPr>
            </a:br>
            <a:r>
              <a:rPr lang="es" dirty="0">
                <a:solidFill>
                  <a:schemeClr val="dk2"/>
                </a:solidFill>
              </a:rPr>
              <a:t>es el de </a:t>
            </a:r>
            <a:r>
              <a:rPr lang="es" b="1" dirty="0">
                <a:solidFill>
                  <a:srgbClr val="CC0000"/>
                </a:solidFill>
              </a:rPr>
              <a:t>DISTRIBUCIÓN Y SERVICIOS,</a:t>
            </a:r>
            <a:r>
              <a:rPr lang="es" dirty="0">
                <a:solidFill>
                  <a:schemeClr val="dk2"/>
                </a:solidFill>
              </a:rPr>
              <a:t> </a:t>
            </a:r>
            <a:br>
              <a:rPr lang="es" dirty="0">
                <a:solidFill>
                  <a:schemeClr val="dk2"/>
                </a:solidFill>
              </a:rPr>
            </a:br>
            <a:r>
              <a:rPr lang="es" dirty="0">
                <a:solidFill>
                  <a:schemeClr val="dk2"/>
                </a:solidFill>
              </a:rPr>
              <a:t>seguido del </a:t>
            </a:r>
            <a:r>
              <a:rPr lang="es" b="1" dirty="0">
                <a:solidFill>
                  <a:srgbClr val="CC0000"/>
                </a:solidFill>
              </a:rPr>
              <a:t>FINANCIERO</a:t>
            </a:r>
            <a:r>
              <a:rPr lang="es" dirty="0">
                <a:solidFill>
                  <a:schemeClr val="dk2"/>
                </a:solidFill>
              </a:rPr>
              <a:t>. </a:t>
            </a:r>
            <a:endParaRPr dirty="0">
              <a:solidFill>
                <a:schemeClr val="dk2"/>
              </a:solidFill>
            </a:endParaRPr>
          </a:p>
        </p:txBody>
      </p:sp>
      <p:pic>
        <p:nvPicPr>
          <p:cNvPr id="13" name="Imagen 28">
            <a:extLst>
              <a:ext uri="{FF2B5EF4-FFF2-40B4-BE49-F238E27FC236}">
                <a16:creationId xmlns:a16="http://schemas.microsoft.com/office/drawing/2014/main" id="{6C3429DD-86A8-4210-9604-892D4BDEF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37" y="2019781"/>
            <a:ext cx="917725" cy="91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27">
            <a:extLst>
              <a:ext uri="{FF2B5EF4-FFF2-40B4-BE49-F238E27FC236}">
                <a16:creationId xmlns:a16="http://schemas.microsoft.com/office/drawing/2014/main" id="{88C43CCA-872C-42AA-98BC-C8C518B93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50" y="2074173"/>
            <a:ext cx="917725" cy="91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BCBCFA7C-5F79-467C-B719-FA5C7E287CB6}"/>
              </a:ext>
            </a:extLst>
          </p:cNvPr>
          <p:cNvGraphicFramePr/>
          <p:nvPr/>
        </p:nvGraphicFramePr>
        <p:xfrm>
          <a:off x="5851131" y="2449511"/>
          <a:ext cx="4140525" cy="2333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Google Shape;450;p37">
            <a:extLst>
              <a:ext uri="{FF2B5EF4-FFF2-40B4-BE49-F238E27FC236}">
                <a16:creationId xmlns:a16="http://schemas.microsoft.com/office/drawing/2014/main" id="{CA3DDE40-7BBE-4464-B6A9-846B36BD89E8}"/>
              </a:ext>
            </a:extLst>
          </p:cNvPr>
          <p:cNvSpPr txBox="1"/>
          <p:nvPr/>
        </p:nvSpPr>
        <p:spPr>
          <a:xfrm>
            <a:off x="5754812" y="2179161"/>
            <a:ext cx="939037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 dirty="0">
                <a:solidFill>
                  <a:schemeClr val="dk1"/>
                </a:solidFill>
              </a:rPr>
              <a:t>En Mill. €</a:t>
            </a:r>
            <a:endParaRPr sz="1100" b="1" dirty="0">
              <a:solidFill>
                <a:schemeClr val="dk1"/>
              </a:solidFill>
            </a:endParaRPr>
          </a:p>
        </p:txBody>
      </p:sp>
      <p:sp>
        <p:nvSpPr>
          <p:cNvPr id="17" name="Google Shape;450;p37">
            <a:extLst>
              <a:ext uri="{FF2B5EF4-FFF2-40B4-BE49-F238E27FC236}">
                <a16:creationId xmlns:a16="http://schemas.microsoft.com/office/drawing/2014/main" id="{0765621D-AEB6-4F42-94CA-730FA790E116}"/>
              </a:ext>
            </a:extLst>
          </p:cNvPr>
          <p:cNvSpPr txBox="1"/>
          <p:nvPr/>
        </p:nvSpPr>
        <p:spPr>
          <a:xfrm>
            <a:off x="6200916" y="1829786"/>
            <a:ext cx="38376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 dirty="0">
                <a:solidFill>
                  <a:schemeClr val="dk1"/>
                </a:solidFill>
              </a:rPr>
              <a:t>TAMAÑO MERCADO DE LA CIBERSEGURIDAD</a:t>
            </a:r>
            <a:endParaRPr sz="11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 dirty="0">
                <a:solidFill>
                  <a:schemeClr val="dk1"/>
                </a:solidFill>
              </a:rPr>
              <a:t> POR SECTORES (2020/2024)*</a:t>
            </a:r>
            <a:endParaRPr sz="1100" b="1" dirty="0">
              <a:solidFill>
                <a:schemeClr val="dk1"/>
              </a:solidFill>
            </a:endParaRP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8561749D-7669-4280-BC2A-E8D5A8B03409}"/>
              </a:ext>
            </a:extLst>
          </p:cNvPr>
          <p:cNvSpPr txBox="1">
            <a:spLocks/>
          </p:cNvSpPr>
          <p:nvPr/>
        </p:nvSpPr>
        <p:spPr>
          <a:xfrm>
            <a:off x="346075" y="437298"/>
            <a:ext cx="6819223" cy="522794"/>
          </a:xfrm>
          <a:prstGeom prst="rect">
            <a:avLst/>
          </a:prstGeom>
        </p:spPr>
        <p:txBody>
          <a:bodyPr vert="horz" lIns="36000" tIns="0" rIns="0" bIns="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4000" b="1" kern="1200">
                <a:solidFill>
                  <a:srgbClr val="CD2D3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Sector de la ciberseguridad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2103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46D0C1-CD5F-4F4E-A199-65FFD97EE6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s-ES" dirty="0"/>
              <a:t>Programa de apoyo al Emprendimiento en ciberseguridad</a:t>
            </a:r>
          </a:p>
          <a:p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76958DE-BCC1-492F-85E8-EF2F20E0258A}"/>
              </a:ext>
            </a:extLst>
          </p:cNvPr>
          <p:cNvSpPr/>
          <p:nvPr/>
        </p:nvSpPr>
        <p:spPr>
          <a:xfrm>
            <a:off x="6096000" y="4455576"/>
            <a:ext cx="4428067" cy="173344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DB6A7EC-ACC8-4860-8C30-0123846A1397}"/>
              </a:ext>
            </a:extLst>
          </p:cNvPr>
          <p:cNvSpPr/>
          <p:nvPr/>
        </p:nvSpPr>
        <p:spPr>
          <a:xfrm>
            <a:off x="6686318" y="3017359"/>
            <a:ext cx="4238857" cy="12908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6A0C5F9-7D20-453B-A978-38A945B74340}"/>
              </a:ext>
            </a:extLst>
          </p:cNvPr>
          <p:cNvSpPr/>
          <p:nvPr/>
        </p:nvSpPr>
        <p:spPr>
          <a:xfrm>
            <a:off x="6276097" y="1974727"/>
            <a:ext cx="3684646" cy="89185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pic>
        <p:nvPicPr>
          <p:cNvPr id="8" name="Google Shape;510;p40">
            <a:extLst>
              <a:ext uri="{FF2B5EF4-FFF2-40B4-BE49-F238E27FC236}">
                <a16:creationId xmlns:a16="http://schemas.microsoft.com/office/drawing/2014/main" id="{A721D120-1000-4014-B00B-9687FD82BED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6" r="13669" b="27225"/>
          <a:stretch/>
        </p:blipFill>
        <p:spPr>
          <a:xfrm>
            <a:off x="1709679" y="2622444"/>
            <a:ext cx="3899243" cy="13546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11;p40">
            <a:extLst>
              <a:ext uri="{FF2B5EF4-FFF2-40B4-BE49-F238E27FC236}">
                <a16:creationId xmlns:a16="http://schemas.microsoft.com/office/drawing/2014/main" id="{8BC2A341-6983-4534-AA09-5AF244E9D1B1}"/>
              </a:ext>
            </a:extLst>
          </p:cNvPr>
          <p:cNvSpPr txBox="1"/>
          <p:nvPr/>
        </p:nvSpPr>
        <p:spPr>
          <a:xfrm>
            <a:off x="1596744" y="4086744"/>
            <a:ext cx="4012177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dirty="0">
                <a:solidFill>
                  <a:srgbClr val="C00000"/>
                </a:solidFill>
              </a:rPr>
              <a:t>I</a:t>
            </a:r>
            <a:r>
              <a:rPr lang="es-ES" sz="1200" b="1" dirty="0" err="1">
                <a:solidFill>
                  <a:srgbClr val="C00000"/>
                </a:solidFill>
              </a:rPr>
              <a:t>mpulso</a:t>
            </a:r>
            <a:r>
              <a:rPr lang="es-ES" sz="1200" b="1" dirty="0">
                <a:solidFill>
                  <a:srgbClr val="C00000"/>
                </a:solidFill>
              </a:rPr>
              <a:t> a la Industria Nacional de Ciberseguridad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0" name="Google Shape;512;p40">
            <a:extLst>
              <a:ext uri="{FF2B5EF4-FFF2-40B4-BE49-F238E27FC236}">
                <a16:creationId xmlns:a16="http://schemas.microsoft.com/office/drawing/2014/main" id="{EECCD60D-8677-4BB9-A13D-D4D4284DA216}"/>
              </a:ext>
            </a:extLst>
          </p:cNvPr>
          <p:cNvSpPr txBox="1"/>
          <p:nvPr/>
        </p:nvSpPr>
        <p:spPr>
          <a:xfrm>
            <a:off x="7024381" y="2062934"/>
            <a:ext cx="25983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 dirty="0">
                <a:solidFill>
                  <a:srgbClr val="FFFFFF"/>
                </a:solidFill>
              </a:rPr>
              <a:t>Captación/Ideación</a:t>
            </a:r>
            <a:endParaRPr sz="1400" b="1" dirty="0"/>
          </a:p>
        </p:txBody>
      </p:sp>
      <p:sp>
        <p:nvSpPr>
          <p:cNvPr id="11" name="Google Shape;513;p40">
            <a:extLst>
              <a:ext uri="{FF2B5EF4-FFF2-40B4-BE49-F238E27FC236}">
                <a16:creationId xmlns:a16="http://schemas.microsoft.com/office/drawing/2014/main" id="{4497F0A3-BDCC-4DCE-8F49-ECA9A3EE4526}"/>
              </a:ext>
            </a:extLst>
          </p:cNvPr>
          <p:cNvSpPr txBox="1"/>
          <p:nvPr/>
        </p:nvSpPr>
        <p:spPr>
          <a:xfrm>
            <a:off x="6937990" y="4840989"/>
            <a:ext cx="3544331" cy="1348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dirty="0">
                <a:solidFill>
                  <a:srgbClr val="FFFFFF"/>
                </a:solidFill>
              </a:rPr>
              <a:t>Formación - Mentorización - Asesoramiento legal - Consultoría Marketing Digital - Visita al ecosistema regional - </a:t>
            </a:r>
            <a:r>
              <a:rPr lang="es" sz="1400" i="1" dirty="0">
                <a:solidFill>
                  <a:srgbClr val="FFFFFF"/>
                </a:solidFill>
              </a:rPr>
              <a:t>Demo Day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i="1" dirty="0"/>
              <a:t>                 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1" dirty="0">
                <a:solidFill>
                  <a:schemeClr val="bg1"/>
                </a:solidFill>
              </a:rPr>
              <a:t>             </a:t>
            </a:r>
            <a:r>
              <a:rPr lang="es-ES" sz="1400" b="1" dirty="0">
                <a:solidFill>
                  <a:schemeClr val="bg1"/>
                </a:solidFill>
              </a:rPr>
              <a:t>Aceleración Exprés</a:t>
            </a:r>
            <a:endParaRPr sz="1400" b="1" dirty="0">
              <a:solidFill>
                <a:schemeClr val="bg1"/>
              </a:solidFill>
            </a:endParaRPr>
          </a:p>
        </p:txBody>
      </p:sp>
      <p:sp>
        <p:nvSpPr>
          <p:cNvPr id="12" name="Google Shape;515;p40">
            <a:extLst>
              <a:ext uri="{FF2B5EF4-FFF2-40B4-BE49-F238E27FC236}">
                <a16:creationId xmlns:a16="http://schemas.microsoft.com/office/drawing/2014/main" id="{77E11A54-35CA-4D77-A518-F55A6B9DA3EF}"/>
              </a:ext>
            </a:extLst>
          </p:cNvPr>
          <p:cNvSpPr txBox="1"/>
          <p:nvPr/>
        </p:nvSpPr>
        <p:spPr>
          <a:xfrm>
            <a:off x="7024381" y="2413224"/>
            <a:ext cx="25983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dirty="0">
                <a:solidFill>
                  <a:srgbClr val="FFFFFF"/>
                </a:solidFill>
              </a:rPr>
              <a:t>Charlas - Talleres - Eventos</a:t>
            </a:r>
            <a:endParaRPr sz="1400" dirty="0"/>
          </a:p>
        </p:txBody>
      </p:sp>
      <p:sp>
        <p:nvSpPr>
          <p:cNvPr id="13" name="Google Shape;516;p40">
            <a:extLst>
              <a:ext uri="{FF2B5EF4-FFF2-40B4-BE49-F238E27FC236}">
                <a16:creationId xmlns:a16="http://schemas.microsoft.com/office/drawing/2014/main" id="{94895B12-6579-4936-BA70-CF8F236ABE4E}"/>
              </a:ext>
            </a:extLst>
          </p:cNvPr>
          <p:cNvSpPr txBox="1"/>
          <p:nvPr/>
        </p:nvSpPr>
        <p:spPr>
          <a:xfrm>
            <a:off x="7138000" y="3065270"/>
            <a:ext cx="25983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 dirty="0">
                <a:solidFill>
                  <a:srgbClr val="FFFFFF"/>
                </a:solidFill>
              </a:rPr>
              <a:t>Incubación</a:t>
            </a:r>
            <a:endParaRPr sz="1400" dirty="0"/>
          </a:p>
        </p:txBody>
      </p:sp>
      <p:sp>
        <p:nvSpPr>
          <p:cNvPr id="14" name="Google Shape;517;p40">
            <a:extLst>
              <a:ext uri="{FF2B5EF4-FFF2-40B4-BE49-F238E27FC236}">
                <a16:creationId xmlns:a16="http://schemas.microsoft.com/office/drawing/2014/main" id="{8ADE1E52-760C-4B75-B20D-FEDFF947A4AB}"/>
              </a:ext>
            </a:extLst>
          </p:cNvPr>
          <p:cNvSpPr txBox="1"/>
          <p:nvPr/>
        </p:nvSpPr>
        <p:spPr>
          <a:xfrm>
            <a:off x="7342031" y="3339536"/>
            <a:ext cx="3583144" cy="76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dirty="0">
                <a:solidFill>
                  <a:srgbClr val="FFFFFF"/>
                </a:solidFill>
              </a:rPr>
              <a:t>Formación - Mentorización - Asesoramiento legal - Asesor fiscal - Visita al ecosistema regional - Demo Day</a:t>
            </a:r>
            <a:endParaRPr sz="1400" dirty="0"/>
          </a:p>
        </p:txBody>
      </p:sp>
      <p:sp>
        <p:nvSpPr>
          <p:cNvPr id="15" name="Google Shape;518;p40">
            <a:extLst>
              <a:ext uri="{FF2B5EF4-FFF2-40B4-BE49-F238E27FC236}">
                <a16:creationId xmlns:a16="http://schemas.microsoft.com/office/drawing/2014/main" id="{509D2FEF-D364-41A8-9949-65CD6CEB73B6}"/>
              </a:ext>
            </a:extLst>
          </p:cNvPr>
          <p:cNvSpPr txBox="1"/>
          <p:nvPr/>
        </p:nvSpPr>
        <p:spPr>
          <a:xfrm>
            <a:off x="6819270" y="4448467"/>
            <a:ext cx="25983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 dirty="0">
                <a:solidFill>
                  <a:srgbClr val="FFFFFF"/>
                </a:solidFill>
              </a:rPr>
              <a:t>Aceleración</a:t>
            </a:r>
            <a:endParaRPr sz="1400" dirty="0"/>
          </a:p>
        </p:txBody>
      </p:sp>
      <p:pic>
        <p:nvPicPr>
          <p:cNvPr id="16" name="Imagen 15" descr="Un dibujo de una señal de alto&#10;&#10;Descripción generada automáticamente con confianza media">
            <a:extLst>
              <a:ext uri="{FF2B5EF4-FFF2-40B4-BE49-F238E27FC236}">
                <a16:creationId xmlns:a16="http://schemas.microsoft.com/office/drawing/2014/main" id="{36871F97-6EAF-475E-AA2D-3F31B1C91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421" y="5292693"/>
            <a:ext cx="545650" cy="500179"/>
          </a:xfrm>
          <a:prstGeom prst="rect">
            <a:avLst/>
          </a:prstGeom>
        </p:spPr>
      </p:pic>
      <p:pic>
        <p:nvPicPr>
          <p:cNvPr id="17" name="Imagen 16" descr="Icono&#10;&#10;Descripción generada automáticamente">
            <a:extLst>
              <a:ext uri="{FF2B5EF4-FFF2-40B4-BE49-F238E27FC236}">
                <a16:creationId xmlns:a16="http://schemas.microsoft.com/office/drawing/2014/main" id="{B905285E-390F-406E-A62E-17D273EF3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750" y="3636702"/>
            <a:ext cx="545650" cy="500179"/>
          </a:xfrm>
          <a:prstGeom prst="rect">
            <a:avLst/>
          </a:prstGeom>
        </p:spPr>
      </p:pic>
      <p:pic>
        <p:nvPicPr>
          <p:cNvPr id="18" name="Imagen 17" descr="Logotipo, Icono&#10;&#10;Descripción generada automáticamente">
            <a:extLst>
              <a:ext uri="{FF2B5EF4-FFF2-40B4-BE49-F238E27FC236}">
                <a16:creationId xmlns:a16="http://schemas.microsoft.com/office/drawing/2014/main" id="{1469456A-0666-4395-95DC-24C174091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527" y="2254232"/>
            <a:ext cx="543463" cy="498174"/>
          </a:xfrm>
          <a:prstGeom prst="rect">
            <a:avLst/>
          </a:prstGeom>
        </p:spPr>
      </p:pic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60B0C619-F610-4101-8597-87A4E18955C5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5608922" y="2622444"/>
            <a:ext cx="523349" cy="677320"/>
          </a:xfrm>
          <a:prstGeom prst="straightConnector1">
            <a:avLst/>
          </a:prstGeom>
          <a:ln w="22225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0C3EDD4B-C94F-4C89-AECB-C927906ED1AC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608922" y="3299764"/>
            <a:ext cx="873367" cy="0"/>
          </a:xfrm>
          <a:prstGeom prst="straightConnector1">
            <a:avLst/>
          </a:prstGeom>
          <a:ln w="22225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9662266B-9BE0-412D-AD26-AFBD6E6ACA03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608922" y="3299764"/>
            <a:ext cx="564318" cy="1110130"/>
          </a:xfrm>
          <a:prstGeom prst="straightConnector1">
            <a:avLst/>
          </a:prstGeom>
          <a:ln w="22225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8199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788</Words>
  <Application>Microsoft Office PowerPoint</Application>
  <PresentationFormat>Panorámica</PresentationFormat>
  <Paragraphs>117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Roboto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Julián Pérez</dc:creator>
  <cp:lastModifiedBy>Julián Pérez</cp:lastModifiedBy>
  <cp:revision>1</cp:revision>
  <dcterms:created xsi:type="dcterms:W3CDTF">2025-03-26T15:19:05Z</dcterms:created>
  <dcterms:modified xsi:type="dcterms:W3CDTF">2025-03-26T15:19:46Z</dcterms:modified>
</cp:coreProperties>
</file>